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4.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 id="2147484495" r:id="rId2"/>
    <p:sldMasterId id="2147484605" r:id="rId3"/>
    <p:sldMasterId id="2147484505" r:id="rId4"/>
    <p:sldMasterId id="2147484555" r:id="rId5"/>
  </p:sldMasterIdLst>
  <p:notesMasterIdLst>
    <p:notesMasterId r:id="rId30"/>
  </p:notesMasterIdLst>
  <p:handoutMasterIdLst>
    <p:handoutMasterId r:id="rId31"/>
  </p:handoutMasterIdLst>
  <p:sldIdLst>
    <p:sldId id="2147483433" r:id="rId6"/>
    <p:sldId id="1490" r:id="rId7"/>
    <p:sldId id="2147483295" r:id="rId8"/>
    <p:sldId id="2147483412" r:id="rId9"/>
    <p:sldId id="2147483434" r:id="rId10"/>
    <p:sldId id="2147483382" r:id="rId11"/>
    <p:sldId id="2147482497" r:id="rId12"/>
    <p:sldId id="2147483386" r:id="rId13"/>
    <p:sldId id="2147483391" r:id="rId14"/>
    <p:sldId id="2147483392" r:id="rId15"/>
    <p:sldId id="2147483394" r:id="rId16"/>
    <p:sldId id="2147483395" r:id="rId17"/>
    <p:sldId id="2147483396" r:id="rId18"/>
    <p:sldId id="2147483397" r:id="rId19"/>
    <p:sldId id="2147483432" r:id="rId20"/>
    <p:sldId id="262" r:id="rId21"/>
    <p:sldId id="2147483437" r:id="rId22"/>
    <p:sldId id="2147483399" r:id="rId23"/>
    <p:sldId id="2147483439" r:id="rId24"/>
    <p:sldId id="2147483398" r:id="rId25"/>
    <p:sldId id="2147483443" r:id="rId26"/>
    <p:sldId id="2147483406" r:id="rId27"/>
    <p:sldId id="2147483411" r:id="rId28"/>
    <p:sldId id="2147483445"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0252C9D-1D6B-42F9-BA63-F39DC4D8B635}">
          <p14:sldIdLst>
            <p14:sldId id="2147483433"/>
            <p14:sldId id="1490"/>
            <p14:sldId id="2147483295"/>
          </p14:sldIdLst>
        </p14:section>
        <p14:section name="Content" id="{A073DAE3-B461-442F-A3D3-6642BD875E45}">
          <p14:sldIdLst>
            <p14:sldId id="2147483412"/>
            <p14:sldId id="2147483434"/>
            <p14:sldId id="2147483382"/>
            <p14:sldId id="2147482497"/>
            <p14:sldId id="2147483386"/>
            <p14:sldId id="2147483391"/>
            <p14:sldId id="2147483392"/>
            <p14:sldId id="2147483394"/>
            <p14:sldId id="2147483395"/>
            <p14:sldId id="2147483396"/>
            <p14:sldId id="2147483397"/>
            <p14:sldId id="2147483432"/>
            <p14:sldId id="262"/>
            <p14:sldId id="2147483437"/>
            <p14:sldId id="2147483399"/>
            <p14:sldId id="2147483439"/>
            <p14:sldId id="2147483398"/>
            <p14:sldId id="2147483443"/>
            <p14:sldId id="2147483406"/>
            <p14:sldId id="2147483411"/>
            <p14:sldId id="214748344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7373"/>
    <a:srgbClr val="FFFFFF"/>
    <a:srgbClr val="000000"/>
    <a:srgbClr val="D83B01"/>
    <a:srgbClr val="353535"/>
    <a:srgbClr val="0078D7"/>
    <a:srgbClr val="FF8C00"/>
    <a:srgbClr val="FFB900"/>
    <a:srgbClr val="107C10"/>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578BEB-EB8C-BC6D-5061-CEBB9F1CD6F1}" v="32" dt="2024-09-27T06:17:31.445"/>
    <p1510:client id="{931C226F-6063-BD31-BC57-4991AEDFCCB5}" v="19" dt="2024-09-27T06:18:14.267"/>
    <p1510:client id="{D3A12858-8CB6-FD48-8BF9-0A74385F13A4}" v="53" dt="2024-09-27T08:31:43.504"/>
    <p1510:client id="{DD4752B5-FC17-4F28-876D-E7718FE06935}" v="6" dt="2024-09-27T16:12:00.8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3" d="100"/>
          <a:sy n="113" d="100"/>
        </p:scale>
        <p:origin x="84" y="32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ustomXml" Target="../customXml/item1.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37" Type="http://schemas.microsoft.com/office/2015/10/relationships/revisionInfo" Target="revisionInfo.xml"/><Relationship Id="rId40" Type="http://schemas.openxmlformats.org/officeDocument/2006/relationships/customXml" Target="../customXml/item2.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38"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9/27/2024 12:11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9/27/2024 12:11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6" name="Date Placeholder 5"/>
          <p:cNvSpPr>
            <a:spLocks noGrp="1"/>
          </p:cNvSpPr>
          <p:nvPr>
            <p:ph type="dt" idx="12"/>
          </p:nvPr>
        </p:nvSpPr>
        <p:spPr/>
        <p:txBody>
          <a:bodyPr/>
          <a:lstStyle/>
          <a:p>
            <a:fld id="{56C2EDE2-D073-4F7E-A469-E134256712C5}" type="datetime8">
              <a:rPr lang="en-US" smtClean="0"/>
              <a:t>9/27/2024 12:11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
        <p:nvSpPr>
          <p:cNvPr id="5" name="Footer Placeholder 4"/>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174378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200">
                <a:solidFill>
                  <a:srgbClr val="374151"/>
                </a:solidFill>
                <a:effectLst/>
                <a:latin typeface="Söhne"/>
              </a:rPr>
              <a:t>Let’s dive in a little deeper. To start using the library in your copilot, you need to first create the AI components you want it to use. There’s 3 main types of components:</a:t>
            </a:r>
          </a:p>
          <a:p>
            <a:pPr rtl="0" fontAlgn="ctr">
              <a:spcBef>
                <a:spcPts val="0"/>
              </a:spcBef>
              <a:spcAft>
                <a:spcPts val="0"/>
              </a:spcAft>
              <a:buFont typeface="Arial" panose="020B0604020202020204" pitchFamily="34" charset="0"/>
              <a:buNone/>
            </a:pPr>
            <a:endParaRPr lang="en-US" sz="1200">
              <a:solidFill>
                <a:srgbClr val="374151"/>
              </a:solidFill>
              <a:effectLst/>
              <a:latin typeface="Söhne"/>
            </a:endParaRPr>
          </a:p>
          <a:p>
            <a:pPr rtl="0" fontAlgn="ctr">
              <a:spcBef>
                <a:spcPts val="0"/>
              </a:spcBef>
              <a:spcAft>
                <a:spcPts val="0"/>
              </a:spcAft>
              <a:buFont typeface="Arial" panose="020B0604020202020204" pitchFamily="34" charset="0"/>
              <a:buNone/>
            </a:pPr>
            <a:r>
              <a:rPr lang="en-US" sz="1200">
                <a:solidFill>
                  <a:srgbClr val="374151"/>
                </a:solidFill>
                <a:effectLst/>
                <a:latin typeface="Söhne"/>
              </a:rPr>
              <a:t>First, you’ll need to pick a model. As you can see, our library offers samples of OpenAI and Azure OpenAI models out of the box, but any LLM will work.</a:t>
            </a:r>
          </a:p>
          <a:p>
            <a:pPr rtl="0" fontAlgn="ctr">
              <a:spcBef>
                <a:spcPts val="0"/>
              </a:spcBef>
              <a:spcAft>
                <a:spcPts val="0"/>
              </a:spcAft>
              <a:buFont typeface="Arial" panose="020B0604020202020204" pitchFamily="34" charset="0"/>
              <a:buNone/>
            </a:pPr>
            <a:endParaRPr lang="en-US" sz="1200">
              <a:solidFill>
                <a:srgbClr val="374151"/>
              </a:solidFill>
              <a:effectLst/>
              <a:latin typeface="Söhne"/>
            </a:endParaRPr>
          </a:p>
          <a:p>
            <a:pPr rtl="0" fontAlgn="ctr">
              <a:spcBef>
                <a:spcPts val="0"/>
              </a:spcBef>
              <a:spcAft>
                <a:spcPts val="0"/>
              </a:spcAft>
              <a:buFont typeface="Arial" panose="020B0604020202020204" pitchFamily="34" charset="0"/>
              <a:buNone/>
            </a:pPr>
            <a:r>
              <a:rPr lang="en-US" sz="1200">
                <a:solidFill>
                  <a:srgbClr val="374151"/>
                </a:solidFill>
                <a:effectLst/>
                <a:latin typeface="Söhne"/>
              </a:rPr>
              <a:t>Second, you’ll need to create a </a:t>
            </a:r>
            <a:r>
              <a:rPr lang="en-US" sz="1200" err="1">
                <a:solidFill>
                  <a:srgbClr val="374151"/>
                </a:solidFill>
                <a:effectLst/>
                <a:latin typeface="Söhne"/>
              </a:rPr>
              <a:t>PromptManager</a:t>
            </a:r>
            <a:r>
              <a:rPr lang="en-US" sz="1200">
                <a:solidFill>
                  <a:srgbClr val="374151"/>
                </a:solidFill>
                <a:effectLst/>
                <a:latin typeface="Söhne"/>
              </a:rPr>
              <a:t>. The </a:t>
            </a:r>
            <a:r>
              <a:rPr lang="en-US" sz="1200" err="1">
                <a:solidFill>
                  <a:srgbClr val="374151"/>
                </a:solidFill>
                <a:effectLst/>
                <a:latin typeface="Söhne"/>
              </a:rPr>
              <a:t>PromptManager</a:t>
            </a:r>
            <a:r>
              <a:rPr lang="en-US" sz="1200">
                <a:solidFill>
                  <a:srgbClr val="374151"/>
                </a:solidFill>
                <a:effectLst/>
                <a:latin typeface="Söhne"/>
              </a:rPr>
              <a:t> manages the creation of your prompts, and the default prompt manager supports powerful features like templating and prompt chaining. </a:t>
            </a:r>
          </a:p>
          <a:p>
            <a:pPr rtl="0" fontAlgn="ctr">
              <a:spcBef>
                <a:spcPts val="0"/>
              </a:spcBef>
              <a:spcAft>
                <a:spcPts val="0"/>
              </a:spcAft>
              <a:buFont typeface="Arial" panose="020B0604020202020204" pitchFamily="34" charset="0"/>
              <a:buNone/>
            </a:pPr>
            <a:endParaRPr lang="en-US" sz="1200">
              <a:solidFill>
                <a:srgbClr val="374151"/>
              </a:solidFill>
              <a:effectLst/>
              <a:latin typeface="Söhne"/>
            </a:endParaRPr>
          </a:p>
          <a:p>
            <a:pPr marL="0" marR="0" lvl="0" indent="0" algn="l" defTabSz="914400" rtl="0" eaLnBrk="1" fontAlgn="ctr" latinLnBrk="0" hangingPunct="1">
              <a:lnSpc>
                <a:spcPct val="100000"/>
              </a:lnSpc>
              <a:spcBef>
                <a:spcPts val="0"/>
              </a:spcBef>
              <a:spcAft>
                <a:spcPts val="0"/>
              </a:spcAft>
              <a:buClrTx/>
              <a:buSzTx/>
              <a:buFont typeface="Arial" panose="020B0604020202020204" pitchFamily="34" charset="0"/>
              <a:buNone/>
              <a:tabLst/>
              <a:defRPr/>
            </a:pPr>
            <a:r>
              <a:rPr lang="en-US" sz="1200">
                <a:solidFill>
                  <a:srgbClr val="374151"/>
                </a:solidFill>
                <a:effectLst/>
                <a:latin typeface="Söhne"/>
              </a:rPr>
              <a:t>Third, you’ll need to create a Planner. The Planner is how you interface with your model of choice and we’ll talk more about the role of the planner shortly.</a:t>
            </a:r>
          </a:p>
          <a:p>
            <a:pPr rtl="0" fontAlgn="ctr">
              <a:spcBef>
                <a:spcPts val="0"/>
              </a:spcBef>
              <a:spcAft>
                <a:spcPts val="0"/>
              </a:spcAft>
              <a:buFont typeface="Arial" panose="020B0604020202020204" pitchFamily="34" charset="0"/>
              <a:buNone/>
            </a:pPr>
            <a:br>
              <a:rPr lang="en-US" sz="1200">
                <a:solidFill>
                  <a:srgbClr val="374151"/>
                </a:solidFill>
                <a:effectLst/>
                <a:latin typeface="Söhne"/>
              </a:rPr>
            </a:br>
            <a:r>
              <a:rPr lang="en-US" sz="1200">
                <a:solidFill>
                  <a:srgbClr val="374151"/>
                </a:solidFill>
                <a:effectLst/>
                <a:latin typeface="Söhne"/>
              </a:rPr>
              <a:t>Another note is you’ll likely want to create a Moderator. This is an optional but a highly recommended component. The moderator adds a layer of safety to your copilot – a way to inspect inputs and outputs. We provide a moderator that uses </a:t>
            </a:r>
            <a:r>
              <a:rPr lang="en-US" sz="1200" err="1">
                <a:solidFill>
                  <a:srgbClr val="374151"/>
                </a:solidFill>
                <a:effectLst/>
                <a:latin typeface="Söhne"/>
              </a:rPr>
              <a:t>OpenAI’s</a:t>
            </a:r>
            <a:r>
              <a:rPr lang="en-US" sz="1200">
                <a:solidFill>
                  <a:srgbClr val="374151"/>
                </a:solidFill>
                <a:effectLst/>
                <a:latin typeface="Söhne"/>
              </a:rPr>
              <a:t> moderation API but you’re free to implement any moderation logic you wish.</a:t>
            </a:r>
          </a:p>
          <a:p>
            <a:pPr rtl="0" fontAlgn="ctr">
              <a:spcBef>
                <a:spcPts val="0"/>
              </a:spcBef>
              <a:spcAft>
                <a:spcPts val="0"/>
              </a:spcAft>
              <a:buFont typeface="Arial" panose="020B0604020202020204" pitchFamily="34" charset="0"/>
              <a:buNone/>
            </a:pPr>
            <a:endParaRPr lang="en-US" sz="1200">
              <a:solidFill>
                <a:srgbClr val="374151"/>
              </a:solidFill>
              <a:effectLst/>
              <a:latin typeface="Söhne"/>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63F833-5355-489A-AB77-0AA9DD3B041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7276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200">
                <a:solidFill>
                  <a:srgbClr val="374151"/>
                </a:solidFill>
                <a:effectLst/>
                <a:latin typeface="Söhne"/>
              </a:rPr>
              <a:t>Step 2, you’ll scaffold out an Application object. You’ll configure it with a storage provider and the AI components you just created.</a:t>
            </a:r>
          </a:p>
          <a:p>
            <a:pPr rtl="0" fontAlgn="ctr">
              <a:spcBef>
                <a:spcPts val="0"/>
              </a:spcBef>
              <a:spcAft>
                <a:spcPts val="0"/>
              </a:spcAft>
              <a:buFont typeface="Arial" panose="020B0604020202020204" pitchFamily="34" charset="0"/>
              <a:buNone/>
            </a:pPr>
            <a:endParaRPr lang="en-US" sz="1200">
              <a:solidFill>
                <a:srgbClr val="374151"/>
              </a:solidFill>
              <a:effectLst/>
              <a:latin typeface="Söhne"/>
            </a:endParaRPr>
          </a:p>
          <a:p>
            <a:pPr rtl="0" fontAlgn="ctr">
              <a:spcBef>
                <a:spcPts val="0"/>
              </a:spcBef>
              <a:spcAft>
                <a:spcPts val="0"/>
              </a:spcAft>
              <a:buFont typeface="Arial" panose="020B0604020202020204" pitchFamily="34" charset="0"/>
              <a:buNone/>
            </a:pPr>
            <a:r>
              <a:rPr lang="en-US" sz="1200">
                <a:solidFill>
                  <a:srgbClr val="374151"/>
                </a:solidFill>
                <a:effectLst/>
                <a:latin typeface="Söhne"/>
              </a:rPr>
              <a:t>The Application object has built in state management which it uses to automatically track the history of the conversation it’s having with users. You’ll be able to store your own state as well and if you’re familiar with the Bot Frameworks state management system, all of the standard conversation, user, and temporary memory scopes are supported here.</a:t>
            </a:r>
          </a:p>
          <a:p>
            <a:pPr rtl="0" fontAlgn="ctr">
              <a:spcBef>
                <a:spcPts val="0"/>
              </a:spcBef>
              <a:spcAft>
                <a:spcPts val="0"/>
              </a:spcAft>
              <a:buFont typeface="Arial" panose="020B0604020202020204" pitchFamily="34" charset="0"/>
              <a:buNone/>
            </a:pPr>
            <a:endParaRPr lang="en-US" sz="1200">
              <a:solidFill>
                <a:srgbClr val="374151"/>
              </a:solidFill>
              <a:effectLst/>
              <a:latin typeface="Söhne"/>
            </a:endParaRPr>
          </a:p>
          <a:p>
            <a:pPr rtl="0" fontAlgn="ctr">
              <a:spcBef>
                <a:spcPts val="0"/>
              </a:spcBef>
              <a:spcAft>
                <a:spcPts val="0"/>
              </a:spcAft>
              <a:buFont typeface="Arial" panose="020B0604020202020204" pitchFamily="34" charset="0"/>
              <a:buNone/>
            </a:pPr>
            <a:r>
              <a:rPr lang="en-US" sz="1200">
                <a:solidFill>
                  <a:srgbClr val="374151"/>
                </a:solidFill>
                <a:effectLst/>
                <a:latin typeface="Söhne"/>
              </a:rPr>
              <a:t>Once you’ve created your Application object you’ll define your servers message route and pass all incoming requests into the Application object for processing.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63F833-5355-489A-AB77-0AA9DD3B041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59823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200">
                <a:solidFill>
                  <a:srgbClr val="374151"/>
                </a:solidFill>
                <a:effectLst/>
                <a:latin typeface="Söhne"/>
              </a:rPr>
              <a:t>Now, prompts. The default prompt manager organizes prompts into folders so once you have your prompt the way you like it, create a folder for it, then copy the text of your prompt from a model playground to a file called “</a:t>
            </a:r>
            <a:r>
              <a:rPr lang="en-US" sz="1200" err="1">
                <a:solidFill>
                  <a:srgbClr val="374151"/>
                </a:solidFill>
                <a:effectLst/>
                <a:latin typeface="Söhne"/>
              </a:rPr>
              <a:t>skprompts.txt</a:t>
            </a:r>
            <a:r>
              <a:rPr lang="en-US" sz="1200">
                <a:solidFill>
                  <a:srgbClr val="374151"/>
                </a:solidFill>
                <a:effectLst/>
                <a:latin typeface="Söhne"/>
              </a:rPr>
              <a:t>”.  Our prompt manager supports template variables and even calling functions so, say, if you wanted to add something like todays date to your prompt, you would add those template parameters as well.</a:t>
            </a:r>
          </a:p>
          <a:p>
            <a:pPr rtl="0" fontAlgn="ctr">
              <a:spcBef>
                <a:spcPts val="0"/>
              </a:spcBef>
              <a:spcAft>
                <a:spcPts val="0"/>
              </a:spcAft>
              <a:buFont typeface="Arial" panose="020B0604020202020204" pitchFamily="34" charset="0"/>
              <a:buNone/>
            </a:pPr>
            <a:endParaRPr lang="en-US" sz="1200">
              <a:solidFill>
                <a:srgbClr val="374151"/>
              </a:solidFill>
              <a:effectLst/>
              <a:latin typeface="Söhne"/>
            </a:endParaRPr>
          </a:p>
          <a:p>
            <a:pPr rtl="0" fontAlgn="ctr">
              <a:spcBef>
                <a:spcPts val="0"/>
              </a:spcBef>
              <a:spcAft>
                <a:spcPts val="0"/>
              </a:spcAft>
              <a:buFont typeface="Arial" panose="020B0604020202020204" pitchFamily="34" charset="0"/>
              <a:buNone/>
            </a:pPr>
            <a:r>
              <a:rPr lang="en-US" sz="1200">
                <a:solidFill>
                  <a:srgbClr val="374151"/>
                </a:solidFill>
                <a:effectLst/>
                <a:latin typeface="Söhne"/>
              </a:rPr>
              <a:t>Finally, you create a file called “</a:t>
            </a:r>
            <a:r>
              <a:rPr lang="en-US" sz="1200" err="1">
                <a:solidFill>
                  <a:srgbClr val="374151"/>
                </a:solidFill>
                <a:effectLst/>
                <a:latin typeface="Söhne"/>
              </a:rPr>
              <a:t>config.json</a:t>
            </a:r>
            <a:r>
              <a:rPr lang="en-US" sz="1200">
                <a:solidFill>
                  <a:srgbClr val="374151"/>
                </a:solidFill>
                <a:effectLst/>
                <a:latin typeface="Söhne"/>
              </a:rPr>
              <a:t>”. This is going to contain all the settings you used in your model’s playground like temperature and </a:t>
            </a:r>
            <a:r>
              <a:rPr lang="en-US" sz="1200" err="1">
                <a:solidFill>
                  <a:srgbClr val="374151"/>
                </a:solidFill>
                <a:effectLst/>
                <a:latin typeface="Söhne"/>
              </a:rPr>
              <a:t>max_tokens</a:t>
            </a:r>
            <a:r>
              <a:rPr lang="en-US" sz="1200">
                <a:solidFill>
                  <a:srgbClr val="374151"/>
                </a:solidFill>
                <a:effectLst/>
                <a:latin typeface="Söhne"/>
              </a:rPr>
              <a:t>. You can also use this file to select the model you want to use which means your free to use a mix of models in your copilot.</a:t>
            </a:r>
          </a:p>
          <a:p>
            <a:pPr rtl="0" fontAlgn="ctr">
              <a:spcBef>
                <a:spcPts val="0"/>
              </a:spcBef>
              <a:spcAft>
                <a:spcPts val="0"/>
              </a:spcAft>
              <a:buFont typeface="Arial" panose="020B0604020202020204" pitchFamily="34" charset="0"/>
              <a:buNone/>
            </a:pPr>
            <a:endParaRPr lang="en-US" sz="1200">
              <a:solidFill>
                <a:srgbClr val="374151"/>
              </a:solidFill>
              <a:effectLst/>
              <a:latin typeface="Söhne"/>
            </a:endParaRPr>
          </a:p>
          <a:p>
            <a:pPr rtl="0" fontAlgn="ctr">
              <a:spcBef>
                <a:spcPts val="0"/>
              </a:spcBef>
              <a:spcAft>
                <a:spcPts val="0"/>
              </a:spcAft>
              <a:buFont typeface="Arial" panose="020B0604020202020204" pitchFamily="34" charset="0"/>
              <a:buNone/>
            </a:pPr>
            <a:r>
              <a:rPr lang="en-US" sz="1200">
                <a:solidFill>
                  <a:srgbClr val="374151"/>
                </a:solidFill>
                <a:effectLst/>
                <a:latin typeface="Söhne"/>
              </a:rPr>
              <a:t>By the way – if this all sounds like a lot, it’s really not. The Teams Toolkit and its templates and samples do all of this for you. You just fill in the blanks.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63F833-5355-489A-AB77-0AA9DD3B041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2509346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200">
                <a:solidFill>
                  <a:srgbClr val="374151"/>
                </a:solidFill>
                <a:effectLst/>
                <a:latin typeface="Söhne"/>
              </a:rPr>
              <a:t>Next, let’s talk about planning. Planning lets the model return a Plan object that tells the model to DO actions, SAY things, or a combination of the two.</a:t>
            </a:r>
          </a:p>
          <a:p>
            <a:pPr rtl="0" fontAlgn="ctr">
              <a:spcBef>
                <a:spcPts val="0"/>
              </a:spcBef>
              <a:spcAft>
                <a:spcPts val="0"/>
              </a:spcAft>
              <a:buFont typeface="Arial" panose="020B0604020202020204" pitchFamily="34" charset="0"/>
              <a:buNone/>
            </a:pPr>
            <a:endParaRPr lang="en-US" sz="1200">
              <a:solidFill>
                <a:srgbClr val="374151"/>
              </a:solidFill>
              <a:effectLst/>
              <a:latin typeface="Söhne"/>
            </a:endParaRPr>
          </a:p>
          <a:p>
            <a:pPr rtl="0" fontAlgn="ctr">
              <a:spcBef>
                <a:spcPts val="0"/>
              </a:spcBef>
              <a:spcAft>
                <a:spcPts val="0"/>
              </a:spcAft>
              <a:buFont typeface="Arial" panose="020B0604020202020204" pitchFamily="34" charset="0"/>
              <a:buNone/>
            </a:pPr>
            <a:r>
              <a:rPr lang="en-US" sz="1200">
                <a:solidFill>
                  <a:srgbClr val="374151"/>
                </a:solidFill>
                <a:effectLst/>
                <a:latin typeface="Söhne"/>
              </a:rPr>
              <a:t>Getting the model to return a plan is pretty easy… You just show it the schema the AI Library expects for a plan, then give it a list of actions your copilot supports. Our built in planners have special logic that helps ensure the model always complies with this schema.</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63F833-5355-489A-AB77-0AA9DD3B041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56484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91F4DA-02D5-02E2-9160-DE32C96D20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150331-A1A2-A796-7EB7-19A7E680EA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A5660-980D-3743-FA4B-79F6C5D6D088}"/>
              </a:ext>
            </a:extLst>
          </p:cNvPr>
          <p:cNvSpPr>
            <a:spLocks noGrp="1"/>
          </p:cNvSpPr>
          <p:nvPr>
            <p:ph type="body" idx="1"/>
          </p:nvPr>
        </p:nvSpPr>
        <p:spPr/>
        <p:txBody>
          <a:bodyPr/>
          <a:lstStyle/>
          <a:p>
            <a:pPr marL="0" indent="0">
              <a:buNone/>
            </a:pPr>
            <a:endParaRPr lang="en-US"/>
          </a:p>
        </p:txBody>
      </p:sp>
      <p:sp>
        <p:nvSpPr>
          <p:cNvPr id="4" name="Header Placeholder 3">
            <a:extLst>
              <a:ext uri="{FF2B5EF4-FFF2-40B4-BE49-F238E27FC236}">
                <a16:creationId xmlns:a16="http://schemas.microsoft.com/office/drawing/2014/main" id="{800996BD-941F-4D42-87DA-3000E017507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FE26F0B-6679-4FF8-358F-0A29B2C64CF1}"/>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0BF0A76-454C-6FCF-CEBF-FAD6071803F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FA630FB-89D0-B1AC-0A13-EBEA02AFF62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118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2502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2FDBC-1857-91BD-DD78-F297F19CB3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8E5528-E7A2-50DE-A47A-C42C90427F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816D4F-25AD-7F63-2D91-3366BF7D7E9D}"/>
              </a:ext>
            </a:extLst>
          </p:cNvPr>
          <p:cNvSpPr>
            <a:spLocks noGrp="1"/>
          </p:cNvSpPr>
          <p:nvPr>
            <p:ph type="body" idx="1"/>
          </p:nvPr>
        </p:nvSpPr>
        <p:spPr/>
        <p:txBody>
          <a:bodyPr/>
          <a:lstStyle/>
          <a:p>
            <a:pPr marL="0" indent="0">
              <a:buNone/>
            </a:pPr>
            <a:endParaRPr lang="en-US"/>
          </a:p>
        </p:txBody>
      </p:sp>
      <p:sp>
        <p:nvSpPr>
          <p:cNvPr id="4" name="Header Placeholder 3">
            <a:extLst>
              <a:ext uri="{FF2B5EF4-FFF2-40B4-BE49-F238E27FC236}">
                <a16:creationId xmlns:a16="http://schemas.microsoft.com/office/drawing/2014/main" id="{55041AA3-4927-F4DD-D3BD-B6FF8EAAEF7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D63CAC3-117B-EC30-D733-9921131A5FEC}"/>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C640AA5-7B10-38EB-D23F-9D1BA72BC80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698F405-3F24-3641-60DB-9A198C33B587}"/>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79679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29108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B41A1-5ECA-91F9-5CFF-56CE202595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CB8883-714F-C703-8B48-55B6A26F51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0F7E57-EE61-5996-E15F-BCE5EC0CB07E}"/>
              </a:ext>
            </a:extLst>
          </p:cNvPr>
          <p:cNvSpPr>
            <a:spLocks noGrp="1"/>
          </p:cNvSpPr>
          <p:nvPr>
            <p:ph type="body" idx="1"/>
          </p:nvPr>
        </p:nvSpPr>
        <p:spPr/>
        <p:txBody>
          <a:bodyPr/>
          <a:lstStyle/>
          <a:p>
            <a:pPr marL="0" indent="0">
              <a:buNone/>
            </a:pPr>
            <a:endParaRPr lang="en-US"/>
          </a:p>
        </p:txBody>
      </p:sp>
      <p:sp>
        <p:nvSpPr>
          <p:cNvPr id="4" name="Header Placeholder 3">
            <a:extLst>
              <a:ext uri="{FF2B5EF4-FFF2-40B4-BE49-F238E27FC236}">
                <a16:creationId xmlns:a16="http://schemas.microsoft.com/office/drawing/2014/main" id="{945DC80C-2121-3CFF-AC15-E179064339C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59E5DB0-9F4B-A1E6-D69F-8C3B4491E1CA}"/>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A5574EA-3F1D-ED98-AB1D-373E58D868A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4AEF341-30C9-1636-E122-9EC00004C04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7883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200">
                <a:solidFill>
                  <a:srgbClr val="374151"/>
                </a:solidFill>
                <a:effectLst/>
                <a:latin typeface="Söhne"/>
              </a:rPr>
              <a:t>OK, so far you’ve scaffolded our your copilot, defined your AI parameters, and wrote a schema for a Planner. Now it’s time for your business logic. Actions. You’ll implement the actions you described in your planner. The model does the intent detection, and when it detects an action, it’ll call your business logic here.</a:t>
            </a:r>
          </a:p>
          <a:p>
            <a:pPr rtl="0" fontAlgn="ctr">
              <a:spcBef>
                <a:spcPts val="0"/>
              </a:spcBef>
              <a:spcAft>
                <a:spcPts val="0"/>
              </a:spcAft>
              <a:buFont typeface="Arial" panose="020B0604020202020204" pitchFamily="34" charset="0"/>
              <a:buNone/>
            </a:pPr>
            <a:endParaRPr lang="en-US" sz="1200">
              <a:solidFill>
                <a:srgbClr val="374151"/>
              </a:solidFill>
              <a:effectLst/>
              <a:latin typeface="Söhne"/>
            </a:endParaRPr>
          </a:p>
          <a:p>
            <a:pPr rtl="0" fontAlgn="ctr">
              <a:spcBef>
                <a:spcPts val="0"/>
              </a:spcBef>
              <a:spcAft>
                <a:spcPts val="0"/>
              </a:spcAft>
              <a:buFont typeface="Arial" panose="020B0604020202020204" pitchFamily="34" charset="0"/>
              <a:buNone/>
            </a:pPr>
            <a:r>
              <a:rPr lang="en-US" sz="1200">
                <a:solidFill>
                  <a:srgbClr val="374151"/>
                </a:solidFill>
                <a:effectLst/>
                <a:latin typeface="Söhne"/>
              </a:rPr>
              <a:t>A quick digression here because this stuff is very cool. Keep in mind these are called by sophisticated foundational models, and that means they can sometimes predict actions they think you should have, but that you haven’t even implemented yet. We have a nifty feature called an </a:t>
            </a:r>
            <a:r>
              <a:rPr lang="en-US" sz="1200" err="1">
                <a:solidFill>
                  <a:srgbClr val="374151"/>
                </a:solidFill>
                <a:effectLst/>
                <a:latin typeface="Söhne"/>
              </a:rPr>
              <a:t>UnknownAction</a:t>
            </a:r>
            <a:r>
              <a:rPr lang="en-US" sz="1200">
                <a:solidFill>
                  <a:srgbClr val="374151"/>
                </a:solidFill>
                <a:effectLst/>
                <a:latin typeface="Söhne"/>
              </a:rPr>
              <a:t> handler that picks these up. You can learn what your users are trying to do, record that, and go off and build it later! It’s real time intent telemetry. We have partners that use this to log all the things their users are trying to do with their copilot, which then funnels into their product plans to go off and implement. This is wild stuff, but I digress.</a:t>
            </a:r>
            <a:br>
              <a:rPr lang="en-US" sz="1200">
                <a:solidFill>
                  <a:srgbClr val="374151"/>
                </a:solidFill>
                <a:effectLst/>
                <a:latin typeface="Söhne"/>
              </a:rPr>
            </a:br>
            <a:br>
              <a:rPr lang="en-US" sz="1200">
                <a:solidFill>
                  <a:srgbClr val="374151"/>
                </a:solidFill>
                <a:effectLst/>
                <a:latin typeface="Söhne"/>
              </a:rPr>
            </a:br>
            <a:r>
              <a:rPr lang="en-US" sz="1200">
                <a:solidFill>
                  <a:srgbClr val="374151"/>
                </a:solidFill>
                <a:effectLst/>
                <a:latin typeface="Söhne"/>
              </a:rPr>
              <a:t>Now, let’s back up and show you how the Northwind Traders copilot took advantage of everything I just talked about with the AI Library.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63F833-5355-489A-AB77-0AA9DD3B0410}"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1758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Yes. </a:t>
            </a:r>
            <a:r>
              <a:rPr lang="en-US" i="0"/>
              <a:t>In </a:t>
            </a:r>
            <a:r>
              <a:rPr lang="en-US" i="1"/>
              <a:t>this </a:t>
            </a:r>
            <a:r>
              <a:rPr lang="en-US"/>
              <a:t>session, we’ll give you a clear, E2E picture for building and deploying a copilot just like that to Teams. We’ll start by defining custom copilots by their components, then we’ll take you through each layer of that tech stack, from foundational models all the way up to the latest UX innovations in Teams. Along the way, John show you live code demos that build up to the Northwind Traders copilot, running on Teams.</a:t>
            </a:r>
          </a:p>
          <a:p>
            <a:endParaRPr lang="en-US"/>
          </a:p>
        </p:txBody>
      </p:sp>
      <p:sp>
        <p:nvSpPr>
          <p:cNvPr id="4" name="Slide Number Placeholder 3"/>
          <p:cNvSpPr>
            <a:spLocks noGrp="1"/>
          </p:cNvSpPr>
          <p:nvPr>
            <p:ph type="sldNum" sz="quarter" idx="5"/>
          </p:nvPr>
        </p:nvSpPr>
        <p:spPr/>
        <p:txBody>
          <a:bodyPr/>
          <a:lstStyle/>
          <a:p>
            <a:fld id="{377A4A14-BED5-4093-A366-2B32FC7F81B6}" type="slidenum">
              <a:rPr lang="en-US" smtClean="0"/>
              <a:t>3</a:t>
            </a:fld>
            <a:endParaRPr lang="en-US"/>
          </a:p>
        </p:txBody>
      </p:sp>
    </p:spTree>
    <p:extLst>
      <p:ext uri="{BB962C8B-B14F-4D97-AF65-F5344CB8AC3E}">
        <p14:creationId xmlns:p14="http://schemas.microsoft.com/office/powerpoint/2010/main" val="1632256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C41AF-BE68-0FC8-64CA-20A61F8FB8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E0B196-4B35-02C1-E90E-49364BFF4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B7E2E1-B119-863F-061E-C07640A37486}"/>
              </a:ext>
            </a:extLst>
          </p:cNvPr>
          <p:cNvSpPr>
            <a:spLocks noGrp="1"/>
          </p:cNvSpPr>
          <p:nvPr>
            <p:ph type="body" idx="1"/>
          </p:nvPr>
        </p:nvSpPr>
        <p:spPr/>
        <p:txBody>
          <a:bodyPr/>
          <a:lstStyle/>
          <a:p>
            <a:pPr marL="0" indent="0">
              <a:buNone/>
            </a:pPr>
            <a:endParaRPr lang="en-US"/>
          </a:p>
        </p:txBody>
      </p:sp>
      <p:sp>
        <p:nvSpPr>
          <p:cNvPr id="4" name="Header Placeholder 3">
            <a:extLst>
              <a:ext uri="{FF2B5EF4-FFF2-40B4-BE49-F238E27FC236}">
                <a16:creationId xmlns:a16="http://schemas.microsoft.com/office/drawing/2014/main" id="{CC3F1FFC-DB55-7263-030C-F2F58FB440C6}"/>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81896BF-A8A0-355A-BC7C-E472F1BC9C75}"/>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844FD54-320E-3D5F-FF80-5C7B0BAA21D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9/27/2024 12:11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8A80761-26CB-8CC4-3207-802B27010934}"/>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4877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6582532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50548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570" marR="0" lvl="0" indent="-174570" algn="l" defTabSz="914400" rtl="0" eaLnBrk="1" fontAlgn="auto" latinLnBrk="0" hangingPunct="1">
              <a:lnSpc>
                <a:spcPct val="100000"/>
              </a:lnSpc>
              <a:spcBef>
                <a:spcPts val="0"/>
              </a:spcBef>
              <a:spcAft>
                <a:spcPts val="0"/>
              </a:spcAft>
              <a:buClrTx/>
              <a:buSzTx/>
              <a:buFont typeface="Calibri"/>
              <a:buChar char="-"/>
              <a:tabLst/>
              <a:defRPr/>
            </a:pPr>
            <a:r>
              <a:rPr lang="en-US"/>
              <a:t>First, you have the choice to extend Microsoft’s Copilot. I think about these options as “bringing your app to Microsoft’s AI.” Connectors and Plugins fit this category well. But of course, you also have the option of building your own copilot, which is the right side of this slide. </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06106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 think of this as “bringing AI to your app”. This right hand side is what we’re going to focus on today, with Teams Toolkit for Visual Studio.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77A4A14-BED5-4093-A366-2B32FC7F81B6}"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041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your models, data, and conversational interface all have to run in Microsoft 365. And we’ve totally modernized our chatbots to look and feel just like modern copilots in Teams. This means new features like streaming, citations, feedback loops, AI labels, and more. </a:t>
            </a:r>
            <a:r>
              <a:rPr lang="en-US" err="1"/>
              <a:t>Ayca</a:t>
            </a:r>
            <a:r>
              <a:rPr lang="en-US"/>
              <a:t> will demo some of that in a minute. </a:t>
            </a:r>
          </a:p>
        </p:txBody>
      </p:sp>
      <p:sp>
        <p:nvSpPr>
          <p:cNvPr id="4" name="Slide Number Placeholder 3"/>
          <p:cNvSpPr>
            <a:spLocks noGrp="1"/>
          </p:cNvSpPr>
          <p:nvPr>
            <p:ph type="sldNum" sz="quarter" idx="5"/>
          </p:nvPr>
        </p:nvSpPr>
        <p:spPr/>
        <p:txBody>
          <a:bodyPr/>
          <a:lstStyle/>
          <a:p>
            <a:fld id="{377A4A14-BED5-4093-A366-2B32FC7F81B6}" type="slidenum">
              <a:rPr lang="en-US" smtClean="0"/>
              <a:t>6</a:t>
            </a:fld>
            <a:endParaRPr lang="en-US"/>
          </a:p>
        </p:txBody>
      </p:sp>
    </p:spTree>
    <p:extLst>
      <p:ext uri="{BB962C8B-B14F-4D97-AF65-F5344CB8AC3E}">
        <p14:creationId xmlns:p14="http://schemas.microsoft.com/office/powerpoint/2010/main" val="2944497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200">
                <a:solidFill>
                  <a:srgbClr val="374151"/>
                </a:solidFill>
                <a:effectLst/>
                <a:latin typeface="Söhne"/>
              </a:rPr>
              <a:t>In Teams, we've had chatbot support right from the start, but building bots that felt natural to interact was always a challenge.</a:t>
            </a:r>
            <a:endParaRPr lang="en-US" sz="1200">
              <a:solidFill>
                <a:srgbClr val="374151"/>
              </a:solidFill>
              <a:effectLst/>
              <a:latin typeface="Calibri" panose="020F0502020204030204" pitchFamily="34" charset="0"/>
            </a:endParaRPr>
          </a:p>
          <a:p>
            <a:pPr rtl="0" fontAlgn="ctr">
              <a:spcBef>
                <a:spcPts val="0"/>
              </a:spcBef>
              <a:spcAft>
                <a:spcPts val="0"/>
              </a:spcAft>
              <a:buFont typeface="Arial" panose="020B0604020202020204" pitchFamily="34" charset="0"/>
              <a:buNone/>
            </a:pPr>
            <a:br>
              <a:rPr lang="en-US" sz="1200">
                <a:solidFill>
                  <a:srgbClr val="374151"/>
                </a:solidFill>
                <a:effectLst/>
                <a:latin typeface="Söhne"/>
              </a:rPr>
            </a:br>
            <a:r>
              <a:rPr lang="en-US" sz="1200">
                <a:solidFill>
                  <a:srgbClr val="374151"/>
                </a:solidFill>
                <a:effectLst/>
                <a:latin typeface="Söhne"/>
              </a:rPr>
              <a:t>Most bots relied on a limited list of declared commands, which felt primitive and restrictive, and users had to understand these to interact with your app’s skills. - NLP was incredibly complex and expensive. </a:t>
            </a:r>
            <a:endParaRPr lang="en-US" sz="1200">
              <a:solidFill>
                <a:srgbClr val="374151"/>
              </a:solidFill>
              <a:effectLst/>
              <a:latin typeface="Calibri" panose="020F0502020204030204" pitchFamily="34" charset="0"/>
            </a:endParaRPr>
          </a:p>
          <a:p>
            <a:endParaRPr lang="en-US"/>
          </a:p>
          <a:p>
            <a:endParaRPr lang="en-US"/>
          </a:p>
          <a:p>
            <a:endParaRPr lang="en-US"/>
          </a:p>
        </p:txBody>
      </p:sp>
      <p:sp>
        <p:nvSpPr>
          <p:cNvPr id="4" name="Slide Number Placeholder 3"/>
          <p:cNvSpPr>
            <a:spLocks noGrp="1"/>
          </p:cNvSpPr>
          <p:nvPr>
            <p:ph type="sldNum" sz="quarter" idx="5"/>
          </p:nvPr>
        </p:nvSpPr>
        <p:spPr/>
        <p:txBody>
          <a:bodyPr/>
          <a:lstStyle/>
          <a:p>
            <a:fld id="{377A4A14-BED5-4093-A366-2B32FC7F81B6}" type="slidenum">
              <a:rPr lang="en-US" smtClean="0"/>
              <a:t>7</a:t>
            </a:fld>
            <a:endParaRPr lang="en-US"/>
          </a:p>
        </p:txBody>
      </p:sp>
    </p:spTree>
    <p:extLst>
      <p:ext uri="{BB962C8B-B14F-4D97-AF65-F5344CB8AC3E}">
        <p14:creationId xmlns:p14="http://schemas.microsoft.com/office/powerpoint/2010/main" val="2868396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r>
              <a:rPr lang="en-US" sz="1200">
                <a:solidFill>
                  <a:srgbClr val="374151"/>
                </a:solidFill>
                <a:effectLst/>
                <a:latin typeface="Söhne"/>
              </a:rPr>
              <a:t>You can now use the </a:t>
            </a:r>
            <a:r>
              <a:rPr lang="en-US" sz="1200" kern="100">
                <a:effectLst/>
                <a:latin typeface="Aptos" panose="020B0004020202020204" pitchFamily="34" charset="0"/>
                <a:ea typeface="Aptos" panose="020B0004020202020204" pitchFamily="34" charset="0"/>
                <a:cs typeface="Times New Roman" panose="02020603050405020304" pitchFamily="18" charset="0"/>
              </a:rPr>
              <a:t>Teams AI Library</a:t>
            </a:r>
            <a:r>
              <a:rPr lang="en-US" sz="1200">
                <a:solidFill>
                  <a:srgbClr val="374151"/>
                </a:solidFill>
                <a:effectLst/>
                <a:latin typeface="Söhne"/>
              </a:rPr>
              <a:t> to address these challenges and introduce the way to build copilots for M365.</a:t>
            </a:r>
            <a:endParaRPr lang="en-US" sz="1200">
              <a:solidFill>
                <a:srgbClr val="374151"/>
              </a:solidFill>
              <a:effectLst/>
              <a:latin typeface="Calibri" panose="020F0502020204030204" pitchFamily="34" charset="0"/>
            </a:endParaRPr>
          </a:p>
          <a:p>
            <a:pPr rtl="0" fontAlgn="ctr">
              <a:spcBef>
                <a:spcPts val="0"/>
              </a:spcBef>
              <a:spcAft>
                <a:spcPts val="0"/>
              </a:spcAft>
              <a:buFont typeface="Arial" panose="020B0604020202020204" pitchFamily="34" charset="0"/>
              <a:buNone/>
            </a:pPr>
            <a:br>
              <a:rPr lang="en-US" sz="1200">
                <a:solidFill>
                  <a:srgbClr val="374151"/>
                </a:solidFill>
                <a:effectLst/>
                <a:latin typeface="Söhne"/>
              </a:rPr>
            </a:br>
            <a:r>
              <a:rPr lang="en-US" sz="1200">
                <a:solidFill>
                  <a:srgbClr val="374151"/>
                </a:solidFill>
                <a:effectLst/>
                <a:latin typeface="Söhne"/>
              </a:rPr>
              <a:t>With the </a:t>
            </a:r>
            <a:r>
              <a:rPr lang="en-US" sz="1200" kern="100">
                <a:effectLst/>
                <a:latin typeface="Aptos" panose="020B0004020202020204" pitchFamily="34" charset="0"/>
                <a:ea typeface="Aptos" panose="020B0004020202020204" pitchFamily="34" charset="0"/>
                <a:cs typeface="Times New Roman" panose="02020603050405020304" pitchFamily="18" charset="0"/>
              </a:rPr>
              <a:t>AI Library</a:t>
            </a:r>
            <a:r>
              <a:rPr lang="en-US" sz="1200">
                <a:solidFill>
                  <a:srgbClr val="374151"/>
                </a:solidFill>
                <a:effectLst/>
                <a:latin typeface="Söhne"/>
              </a:rPr>
              <a:t>, your copilots can use language models to facilitate more natural conversational interactions with users, guiding that conversation into your apps skills.</a:t>
            </a:r>
            <a:endParaRPr lang="en-US" sz="1200">
              <a:solidFill>
                <a:srgbClr val="374151"/>
              </a:solidFill>
              <a:effectLst/>
              <a:latin typeface="Calibri" panose="020F0502020204030204" pitchFamily="34" charset="0"/>
            </a:endParaRPr>
          </a:p>
          <a:p>
            <a:pPr rtl="0" fontAlgn="ctr">
              <a:spcBef>
                <a:spcPts val="0"/>
              </a:spcBef>
              <a:spcAft>
                <a:spcPts val="0"/>
              </a:spcAft>
              <a:buFont typeface="Arial" panose="020B0604020202020204" pitchFamily="34" charset="0"/>
              <a:buNone/>
            </a:pPr>
            <a:br>
              <a:rPr lang="en-US" sz="1200">
                <a:solidFill>
                  <a:srgbClr val="374151"/>
                </a:solidFill>
                <a:effectLst/>
                <a:latin typeface="Söhne"/>
              </a:rPr>
            </a:br>
            <a:r>
              <a:rPr lang="en-US" sz="1200">
                <a:solidFill>
                  <a:srgbClr val="374151"/>
                </a:solidFill>
                <a:effectLst/>
                <a:latin typeface="Söhne"/>
              </a:rPr>
              <a:t>This means you can focus on writing your business logic, and allow Teams to handle the complexities of conversational bot development,</a:t>
            </a:r>
            <a:r>
              <a:rPr lang="en-US" sz="1200">
                <a:solidFill>
                  <a:srgbClr val="374151"/>
                </a:solidFill>
                <a:effectLst/>
                <a:latin typeface="Calibri" panose="020F0502020204030204" pitchFamily="34" charset="0"/>
              </a:rPr>
              <a:t> so you</a:t>
            </a:r>
            <a:r>
              <a:rPr lang="en-US" sz="1200">
                <a:solidFill>
                  <a:srgbClr val="374151"/>
                </a:solidFill>
                <a:effectLst/>
                <a:latin typeface="Söhne"/>
              </a:rPr>
              <a:t>, as developers, can easily extract and utilize user intent within your apps.</a:t>
            </a:r>
            <a:endParaRPr lang="en-US" sz="1200">
              <a:solidFill>
                <a:srgbClr val="374151"/>
              </a:solidFill>
              <a:effectLst/>
              <a:latin typeface="Calibri" panose="020F0502020204030204" pitchFamily="34" charset="0"/>
            </a:endParaRPr>
          </a:p>
          <a:p>
            <a:pPr rtl="0" fontAlgn="ctr">
              <a:spcBef>
                <a:spcPts val="0"/>
              </a:spcBef>
              <a:spcAft>
                <a:spcPts val="0"/>
              </a:spcAft>
              <a:buFont typeface="Arial" panose="020B0604020202020204" pitchFamily="34" charset="0"/>
              <a:buNone/>
            </a:pPr>
            <a:br>
              <a:rPr lang="en-US" sz="1200">
                <a:solidFill>
                  <a:srgbClr val="374151"/>
                </a:solidFill>
                <a:effectLst/>
                <a:latin typeface="Söhne"/>
              </a:rPr>
            </a:br>
            <a:r>
              <a:rPr lang="en-US" sz="1200">
                <a:solidFill>
                  <a:srgbClr val="374151"/>
                </a:solidFill>
                <a:effectLst/>
                <a:latin typeface="Söhne"/>
              </a:rPr>
              <a:t>Overall, this means the </a:t>
            </a:r>
            <a:r>
              <a:rPr lang="en-US" sz="1200" kern="100">
                <a:effectLst/>
                <a:latin typeface="Aptos" panose="020B0004020202020204" pitchFamily="34" charset="0"/>
                <a:ea typeface="Aptos" panose="020B0004020202020204" pitchFamily="34" charset="0"/>
                <a:cs typeface="Times New Roman" panose="02020603050405020304" pitchFamily="18" charset="0"/>
              </a:rPr>
              <a:t>Teams AI Library helps</a:t>
            </a:r>
            <a:r>
              <a:rPr lang="en-US" sz="1200">
                <a:solidFill>
                  <a:srgbClr val="374151"/>
                </a:solidFill>
                <a:effectLst/>
                <a:latin typeface="Söhne"/>
              </a:rPr>
              <a:t> you to create more intelligent and personalized experiences for your users. </a:t>
            </a:r>
            <a:endParaRPr lang="en-US"/>
          </a:p>
        </p:txBody>
      </p:sp>
      <p:sp>
        <p:nvSpPr>
          <p:cNvPr id="4" name="Slide Number Placeholder 3"/>
          <p:cNvSpPr>
            <a:spLocks noGrp="1"/>
          </p:cNvSpPr>
          <p:nvPr>
            <p:ph type="sldNum" sz="quarter" idx="5"/>
          </p:nvPr>
        </p:nvSpPr>
        <p:spPr/>
        <p:txBody>
          <a:bodyPr/>
          <a:lstStyle/>
          <a:p>
            <a:fld id="{377A4A14-BED5-4093-A366-2B32FC7F81B6}" type="slidenum">
              <a:rPr lang="en-US" smtClean="0"/>
              <a:t>8</a:t>
            </a:fld>
            <a:endParaRPr lang="en-US"/>
          </a:p>
        </p:txBody>
      </p:sp>
    </p:spTree>
    <p:extLst>
      <p:ext uri="{BB962C8B-B14F-4D97-AF65-F5344CB8AC3E}">
        <p14:creationId xmlns:p14="http://schemas.microsoft.com/office/powerpoint/2010/main" val="2209945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spcBef>
                <a:spcPts val="0"/>
              </a:spcBef>
              <a:spcAft>
                <a:spcPts val="0"/>
              </a:spcAft>
              <a:buFont typeface="Arial" panose="020B0604020202020204" pitchFamily="34" charset="0"/>
              <a:buNone/>
            </a:pPr>
            <a:endParaRPr lang="en-US" sz="1800">
              <a:solidFill>
                <a:srgbClr val="374151"/>
              </a:solidFill>
              <a:effectLst/>
              <a:latin typeface="Söhne"/>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9/27/2024 12:11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35571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rtl="0" fontAlgn="ctr">
              <a:spcBef>
                <a:spcPts val="0"/>
              </a:spcBef>
              <a:spcAft>
                <a:spcPts val="0"/>
              </a:spcAft>
              <a:buFont typeface="Arial" panose="020B0604020202020204" pitchFamily="34" charset="0"/>
              <a:buNone/>
            </a:pPr>
            <a:r>
              <a:rPr lang="en-US" sz="1800" b="0" i="0" u="none" strike="noStrike">
                <a:solidFill>
                  <a:srgbClr val="FFFFFF"/>
                </a:solidFill>
                <a:effectLst/>
                <a:latin typeface="Segoe UI Semibold" panose="020B0502040204020203" pitchFamily="34" charset="0"/>
              </a:rPr>
              <a:t>AI components</a:t>
            </a:r>
            <a:r>
              <a:rPr lang="en-US" sz="1800" b="0" i="0">
                <a:solidFill>
                  <a:srgbClr val="000000"/>
                </a:solidFill>
                <a:effectLst/>
                <a:latin typeface="Segoe UI Semibold" panose="020B0502040204020203" pitchFamily="34" charset="0"/>
              </a:rPr>
              <a:t>​</a:t>
            </a:r>
            <a:endParaRPr lang="en-AE" sz="1800" b="0" i="0" u="none" strike="noStrike">
              <a:solidFill>
                <a:srgbClr val="000000"/>
              </a:solidFill>
              <a:effectLst/>
              <a:latin typeface="Times"/>
            </a:endParaRPr>
          </a:p>
          <a:p>
            <a:pPr marL="0" indent="0" rtl="0" fontAlgn="ctr">
              <a:spcBef>
                <a:spcPts val="0"/>
              </a:spcBef>
              <a:spcAft>
                <a:spcPts val="0"/>
              </a:spcAft>
              <a:buFont typeface="Arial" panose="020B0604020202020204" pitchFamily="34" charset="0"/>
              <a:buNone/>
            </a:pPr>
            <a:r>
              <a:rPr lang="en-US" sz="1800" b="1" i="0" u="none" strike="noStrike">
                <a:solidFill>
                  <a:srgbClr val="FFA38B"/>
                </a:solidFill>
                <a:effectLst/>
                <a:latin typeface="Segoe UI" panose="020B0502040204020203" pitchFamily="34" charset="0"/>
              </a:rPr>
              <a:t>Model </a:t>
            </a:r>
            <a:r>
              <a:rPr lang="en-US" sz="1800" b="0" i="0" u="none" strike="noStrike">
                <a:solidFill>
                  <a:srgbClr val="FFFFFF"/>
                </a:solidFill>
                <a:effectLst/>
                <a:latin typeface="Segoe UI" panose="020B0502040204020203" pitchFamily="34" charset="0"/>
              </a:rPr>
              <a:t>pick the LLM model </a:t>
            </a:r>
            <a:r>
              <a:rPr lang="en-US" sz="1800" b="0" i="0">
                <a:solidFill>
                  <a:srgbClr val="000000"/>
                </a:solidFill>
                <a:effectLst/>
                <a:latin typeface="Segoe UI" panose="020B0502040204020203" pitchFamily="34" charset="0"/>
              </a:rPr>
              <a:t>​</a:t>
            </a:r>
            <a:br>
              <a:rPr lang="en-US" sz="1800" b="0" i="0">
                <a:solidFill>
                  <a:srgbClr val="000000"/>
                </a:solidFill>
                <a:effectLst/>
                <a:latin typeface="Segoe UI" panose="020B0502040204020203" pitchFamily="34" charset="0"/>
              </a:rPr>
            </a:br>
            <a:r>
              <a:rPr lang="en-US" sz="1800" b="0" i="0">
                <a:solidFill>
                  <a:srgbClr val="000000"/>
                </a:solidFill>
                <a:effectLst/>
                <a:latin typeface="Segoe UI" panose="020B0502040204020203" pitchFamily="34" charset="0"/>
              </a:rPr>
              <a:t>​</a:t>
            </a:r>
            <a:br>
              <a:rPr lang="en-US" sz="1800" b="0" i="0">
                <a:solidFill>
                  <a:srgbClr val="000000"/>
                </a:solidFill>
                <a:effectLst/>
                <a:latin typeface="Segoe UI" panose="020B0502040204020203" pitchFamily="34" charset="0"/>
              </a:rPr>
            </a:br>
            <a:r>
              <a:rPr lang="en-US" sz="1800" b="1" i="0" u="none" strike="noStrike" err="1">
                <a:solidFill>
                  <a:srgbClr val="FFA38B"/>
                </a:solidFill>
                <a:effectLst/>
                <a:latin typeface="Segoe UI" panose="020B0502040204020203" pitchFamily="34" charset="0"/>
              </a:rPr>
              <a:t>PromptManager</a:t>
            </a:r>
            <a:r>
              <a:rPr lang="en-US" sz="1800" b="1" i="0" u="none" strike="noStrike">
                <a:solidFill>
                  <a:srgbClr val="FFA38B"/>
                </a:solidFill>
                <a:effectLst/>
                <a:latin typeface="Segoe UI" panose="020B0502040204020203" pitchFamily="34" charset="0"/>
              </a:rPr>
              <a:t> </a:t>
            </a:r>
            <a:r>
              <a:rPr lang="en-US" sz="1800" b="0" i="0" u="none" strike="noStrike">
                <a:solidFill>
                  <a:srgbClr val="FFFFFF"/>
                </a:solidFill>
                <a:effectLst/>
                <a:latin typeface="Segoe UI" panose="020B0502040204020203" pitchFamily="34" charset="0"/>
              </a:rPr>
              <a:t>manages prompt creation</a:t>
            </a:r>
            <a:r>
              <a:rPr lang="en-US" sz="1800" b="0" i="0">
                <a:solidFill>
                  <a:srgbClr val="000000"/>
                </a:solidFill>
                <a:effectLst/>
                <a:latin typeface="Segoe UI" panose="020B0502040204020203" pitchFamily="34" charset="0"/>
              </a:rPr>
              <a:t>​</a:t>
            </a:r>
            <a:br>
              <a:rPr lang="en-US" sz="1800" b="0" i="0">
                <a:solidFill>
                  <a:srgbClr val="000000"/>
                </a:solidFill>
                <a:effectLst/>
                <a:latin typeface="Segoe UI" panose="020B0502040204020203" pitchFamily="34" charset="0"/>
              </a:rPr>
            </a:br>
            <a:r>
              <a:rPr lang="en-US" sz="1800" b="0" i="0">
                <a:solidFill>
                  <a:srgbClr val="000000"/>
                </a:solidFill>
                <a:effectLst/>
                <a:latin typeface="Segoe UI" panose="020B0502040204020203" pitchFamily="34" charset="0"/>
              </a:rPr>
              <a:t>​</a:t>
            </a:r>
            <a:br>
              <a:rPr lang="en-US" sz="1800" b="0" i="0">
                <a:solidFill>
                  <a:srgbClr val="000000"/>
                </a:solidFill>
                <a:effectLst/>
                <a:latin typeface="Segoe UI" panose="020B0502040204020203" pitchFamily="34" charset="0"/>
              </a:rPr>
            </a:br>
            <a:r>
              <a:rPr lang="en-US" sz="1800" b="1" i="0" u="none" strike="noStrike" err="1">
                <a:solidFill>
                  <a:srgbClr val="FFA38B"/>
                </a:solidFill>
                <a:effectLst/>
                <a:latin typeface="Segoe UI" panose="020B0502040204020203" pitchFamily="34" charset="0"/>
              </a:rPr>
              <a:t>ActionPlanner</a:t>
            </a:r>
            <a:r>
              <a:rPr lang="en-US" sz="1800" b="0" i="0" u="none" strike="noStrike">
                <a:solidFill>
                  <a:srgbClr val="FFFFFF"/>
                </a:solidFill>
                <a:effectLst/>
                <a:latin typeface="Segoe UI" panose="020B0502040204020203" pitchFamily="34" charset="0"/>
              </a:rPr>
              <a:t> component identifies all actions and the right sequence to complete the user task</a:t>
            </a:r>
            <a:r>
              <a:rPr lang="en-US" sz="1800" b="0" i="0">
                <a:solidFill>
                  <a:srgbClr val="000000"/>
                </a:solidFill>
                <a:effectLst/>
                <a:latin typeface="Segoe UI" panose="020B0502040204020203" pitchFamily="34" charset="0"/>
              </a:rPr>
              <a:t>​</a:t>
            </a:r>
          </a:p>
          <a:p>
            <a:pPr marL="0" indent="0" rtl="0" fontAlgn="ctr">
              <a:spcBef>
                <a:spcPts val="0"/>
              </a:spcBef>
              <a:spcAft>
                <a:spcPts val="0"/>
              </a:spcAft>
              <a:buFont typeface="Arial" panose="020B0604020202020204" pitchFamily="34" charset="0"/>
              <a:buNone/>
            </a:pPr>
            <a:endParaRPr lang="en-US" sz="1800" b="0" i="0">
              <a:solidFill>
                <a:srgbClr val="000000"/>
              </a:solidFill>
              <a:effectLst/>
              <a:latin typeface="Segoe UI" panose="020B0502040204020203" pitchFamily="34" charset="0"/>
            </a:endParaRPr>
          </a:p>
          <a:p>
            <a:pPr marL="0" indent="0" rtl="0" fontAlgn="ctr">
              <a:spcBef>
                <a:spcPts val="0"/>
              </a:spcBef>
              <a:spcAft>
                <a:spcPts val="0"/>
              </a:spcAft>
              <a:buFont typeface="Arial" panose="020B0604020202020204" pitchFamily="34" charset="0"/>
              <a:buNone/>
            </a:pPr>
            <a:r>
              <a:rPr lang="en-US" sz="1800" b="0" i="0" u="none" strike="noStrike">
                <a:solidFill>
                  <a:srgbClr val="FFFFFF"/>
                </a:solidFill>
                <a:effectLst/>
                <a:latin typeface="Segoe UI Semibold" panose="020B0502040204020203" pitchFamily="34" charset="0"/>
              </a:rPr>
              <a:t>Application</a:t>
            </a:r>
            <a:endParaRPr lang="en-US" sz="1800" b="0" i="0" u="none" strike="noStrike">
              <a:solidFill>
                <a:srgbClr val="000000"/>
              </a:solidFill>
              <a:effectLst/>
              <a:latin typeface="Segoe UI" panose="020B0502040204020203" pitchFamily="34" charset="0"/>
            </a:endParaRPr>
          </a:p>
          <a:p>
            <a:pPr marL="0" indent="0" rtl="0" fontAlgn="ctr">
              <a:spcBef>
                <a:spcPts val="0"/>
              </a:spcBef>
              <a:spcAft>
                <a:spcPts val="0"/>
              </a:spcAft>
              <a:buFont typeface="Arial" panose="020B0604020202020204" pitchFamily="34" charset="0"/>
              <a:buNone/>
            </a:pPr>
            <a:endParaRPr lang="en-US" sz="1800" b="0" i="0" u="none" strike="noStrike">
              <a:solidFill>
                <a:srgbClr val="000000"/>
              </a:solidFill>
              <a:effectLst/>
              <a:latin typeface="Segoe UI" panose="020B0502040204020203" pitchFamily="34" charset="0"/>
            </a:endParaRPr>
          </a:p>
          <a:p>
            <a:pPr algn="l" rtl="0" fontAlgn="base">
              <a:lnSpc>
                <a:spcPts val="2400"/>
              </a:lnSpc>
            </a:pPr>
            <a:r>
              <a:rPr lang="en-US" sz="1800" b="1" i="0" u="none" strike="noStrike">
                <a:solidFill>
                  <a:srgbClr val="FFA38B"/>
                </a:solidFill>
                <a:effectLst/>
                <a:latin typeface="Segoe UI" panose="020B0502040204020203" pitchFamily="34" charset="0"/>
              </a:rPr>
              <a:t>Storage</a:t>
            </a:r>
            <a:r>
              <a:rPr lang="en-US" sz="1800" b="0" i="0" u="none" strike="noStrike">
                <a:solidFill>
                  <a:srgbClr val="FFFFFF"/>
                </a:solidFill>
                <a:effectLst/>
                <a:latin typeface="Segoe UI" panose="020B0502040204020203" pitchFamily="34" charset="0"/>
              </a:rPr>
              <a:t> used to store conversation </a:t>
            </a:r>
            <a:r>
              <a:rPr lang="en-US" sz="1800" b="0" i="0">
                <a:solidFill>
                  <a:srgbClr val="FFFFFF"/>
                </a:solidFill>
                <a:effectLst/>
                <a:latin typeface="Segoe UI" panose="020B0502040204020203" pitchFamily="34" charset="0"/>
              </a:rPr>
              <a:t>​</a:t>
            </a:r>
            <a:br>
              <a:rPr lang="en-US" sz="1800" b="0" i="0">
                <a:solidFill>
                  <a:srgbClr val="FFFFFF"/>
                </a:solidFill>
                <a:effectLst/>
                <a:latin typeface="Segoe UI" panose="020B0502040204020203" pitchFamily="34" charset="0"/>
              </a:rPr>
            </a:br>
            <a:r>
              <a:rPr lang="en-US" sz="1800" b="0" i="0" u="none" strike="noStrike">
                <a:solidFill>
                  <a:srgbClr val="FFFFFF"/>
                </a:solidFill>
                <a:effectLst/>
                <a:latin typeface="Segoe UI" panose="020B0502040204020203" pitchFamily="34" charset="0"/>
              </a:rPr>
              <a:t>and user state; all </a:t>
            </a:r>
            <a:r>
              <a:rPr lang="en-US" sz="1800" b="0" i="0" u="none" strike="noStrike" err="1">
                <a:solidFill>
                  <a:srgbClr val="FFFFFF"/>
                </a:solidFill>
                <a:effectLst/>
                <a:latin typeface="Segoe UI" panose="020B0502040204020203" pitchFamily="34" charset="0"/>
              </a:rPr>
              <a:t>BotFramework</a:t>
            </a:r>
            <a:r>
              <a:rPr lang="en-US" sz="1800" b="0" i="0" u="none" strike="noStrike">
                <a:solidFill>
                  <a:srgbClr val="FFFFFF"/>
                </a:solidFill>
                <a:effectLst/>
                <a:latin typeface="Segoe UI" panose="020B0502040204020203" pitchFamily="34" charset="0"/>
              </a:rPr>
              <a:t> </a:t>
            </a:r>
            <a:r>
              <a:rPr lang="en-US" sz="1800" b="0" i="0">
                <a:solidFill>
                  <a:srgbClr val="FFFFFF"/>
                </a:solidFill>
                <a:effectLst/>
                <a:latin typeface="Segoe UI" panose="020B0502040204020203" pitchFamily="34" charset="0"/>
              </a:rPr>
              <a:t>​</a:t>
            </a:r>
            <a:br>
              <a:rPr lang="en-US" sz="1800" b="0" i="0">
                <a:solidFill>
                  <a:srgbClr val="FFFFFF"/>
                </a:solidFill>
                <a:effectLst/>
                <a:latin typeface="Segoe UI" panose="020B0502040204020203" pitchFamily="34" charset="0"/>
              </a:rPr>
            </a:br>
            <a:r>
              <a:rPr lang="en-US" sz="1800" b="0" i="0" u="none" strike="noStrike">
                <a:solidFill>
                  <a:srgbClr val="FFFFFF"/>
                </a:solidFill>
                <a:effectLst/>
                <a:latin typeface="Segoe UI" panose="020B0502040204020203" pitchFamily="34" charset="0"/>
              </a:rPr>
              <a:t>storage providers supported</a:t>
            </a: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algn="l" rtl="0" fontAlgn="base">
              <a:lnSpc>
                <a:spcPts val="2400"/>
              </a:lnSpc>
            </a:pP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algn="l" rtl="0" fontAlgn="base">
              <a:lnSpc>
                <a:spcPts val="2400"/>
              </a:lnSpc>
            </a:pPr>
            <a:r>
              <a:rPr lang="en-US" sz="1800" b="1" i="0" u="none" strike="noStrike">
                <a:solidFill>
                  <a:srgbClr val="FFA38B"/>
                </a:solidFill>
                <a:effectLst/>
                <a:latin typeface="Segoe UI" panose="020B0502040204020203" pitchFamily="34" charset="0"/>
              </a:rPr>
              <a:t>Application</a:t>
            </a:r>
            <a:r>
              <a:rPr lang="en-US" sz="1800" b="0" i="0" u="none" strike="noStrike">
                <a:solidFill>
                  <a:srgbClr val="FFFFFF"/>
                </a:solidFill>
                <a:effectLst/>
                <a:latin typeface="Segoe UI" panose="020B0502040204020203" pitchFamily="34" charset="0"/>
              </a:rPr>
              <a:t> replaces the </a:t>
            </a:r>
            <a:r>
              <a:rPr lang="en-US" sz="1800" b="0" i="0" u="none" strike="noStrike" err="1">
                <a:solidFill>
                  <a:srgbClr val="FFFFFF"/>
                </a:solidFill>
                <a:effectLst/>
                <a:latin typeface="Segoe UI" panose="020B0502040204020203" pitchFamily="34" charset="0"/>
              </a:rPr>
              <a:t>ActivityHandler</a:t>
            </a:r>
            <a:r>
              <a:rPr lang="en-US" sz="1800" b="0" i="0" u="none" strike="noStrike">
                <a:solidFill>
                  <a:srgbClr val="FFFFFF"/>
                </a:solidFill>
                <a:effectLst/>
                <a:latin typeface="Segoe UI" panose="020B0502040204020203" pitchFamily="34" charset="0"/>
              </a:rPr>
              <a:t> class in a typical </a:t>
            </a:r>
            <a:r>
              <a:rPr lang="en-US" sz="1800" b="0" i="0" u="none" strike="noStrike" err="1">
                <a:solidFill>
                  <a:srgbClr val="FFFFFF"/>
                </a:solidFill>
                <a:effectLst/>
                <a:latin typeface="Segoe UI" panose="020B0502040204020203" pitchFamily="34" charset="0"/>
              </a:rPr>
              <a:t>BotFramework</a:t>
            </a:r>
            <a:r>
              <a:rPr lang="en-US" sz="1800" b="0" i="0" u="none" strike="noStrike">
                <a:solidFill>
                  <a:srgbClr val="FFFFFF"/>
                </a:solidFill>
                <a:effectLst/>
                <a:latin typeface="Segoe UI" panose="020B0502040204020203" pitchFamily="34" charset="0"/>
              </a:rPr>
              <a:t> bot</a:t>
            </a: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marL="0" indent="0" rtl="0" fontAlgn="ctr">
              <a:spcBef>
                <a:spcPts val="0"/>
              </a:spcBef>
              <a:spcAft>
                <a:spcPts val="0"/>
              </a:spcAft>
              <a:buFont typeface="Arial" panose="020B0604020202020204" pitchFamily="34" charset="0"/>
              <a:buNone/>
            </a:pPr>
            <a:endParaRPr lang="en-US" sz="1800" b="0" i="0" u="none" strike="noStrike">
              <a:solidFill>
                <a:srgbClr val="000000"/>
              </a:solidFill>
              <a:effectLst/>
              <a:latin typeface="Segoe UI" panose="020B0502040204020203" pitchFamily="34" charset="0"/>
            </a:endParaRPr>
          </a:p>
          <a:p>
            <a:pPr marL="0" indent="0" rtl="0" fontAlgn="ctr">
              <a:spcBef>
                <a:spcPts val="0"/>
              </a:spcBef>
              <a:spcAft>
                <a:spcPts val="0"/>
              </a:spcAft>
              <a:buFont typeface="Arial" panose="020B0604020202020204" pitchFamily="34" charset="0"/>
              <a:buNone/>
            </a:pPr>
            <a:r>
              <a:rPr lang="en-US" sz="1800" b="0" i="0" u="none" strike="noStrike">
                <a:solidFill>
                  <a:srgbClr val="FFFFFF"/>
                </a:solidFill>
                <a:effectLst/>
                <a:latin typeface="Segoe UI Semibold" panose="020B0502040204020203" pitchFamily="34" charset="0"/>
              </a:rPr>
              <a:t>Prompts</a:t>
            </a:r>
            <a:endParaRPr lang="en-US" sz="1800" b="0" i="0" u="none" strike="noStrike">
              <a:solidFill>
                <a:srgbClr val="000000"/>
              </a:solidFill>
              <a:effectLst/>
              <a:latin typeface="Segoe UI" panose="020B0502040204020203" pitchFamily="34" charset="0"/>
            </a:endParaRPr>
          </a:p>
          <a:p>
            <a:pPr marL="0" indent="0" rtl="0" fontAlgn="ctr">
              <a:spcBef>
                <a:spcPts val="0"/>
              </a:spcBef>
              <a:spcAft>
                <a:spcPts val="0"/>
              </a:spcAft>
              <a:buFont typeface="Arial" panose="020B0604020202020204" pitchFamily="34" charset="0"/>
              <a:buNone/>
            </a:pPr>
            <a:endParaRPr lang="en-US" sz="1800" b="0" i="0" u="none" strike="noStrike">
              <a:solidFill>
                <a:srgbClr val="000000"/>
              </a:solidFill>
              <a:effectLst/>
              <a:latin typeface="Segoe UI" panose="020B0502040204020203" pitchFamily="34" charset="0"/>
            </a:endParaRPr>
          </a:p>
          <a:p>
            <a:pPr algn="l" rtl="0" fontAlgn="base">
              <a:lnSpc>
                <a:spcPts val="2400"/>
              </a:lnSpc>
            </a:pPr>
            <a:r>
              <a:rPr lang="en-US" sz="1800" b="0" i="0" u="none" strike="noStrike">
                <a:solidFill>
                  <a:srgbClr val="FFFFFF"/>
                </a:solidFill>
                <a:effectLst/>
                <a:latin typeface="Segoe UI" panose="020B0502040204020203" pitchFamily="34" charset="0"/>
              </a:rPr>
              <a:t>Each prompt has its own folder</a:t>
            </a: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algn="l" rtl="0" fontAlgn="base">
              <a:lnSpc>
                <a:spcPts val="2400"/>
              </a:lnSpc>
            </a:pPr>
            <a:r>
              <a:rPr lang="en-US" sz="1800" b="1" i="0" u="none" strike="noStrike" err="1">
                <a:solidFill>
                  <a:srgbClr val="FFA38B"/>
                </a:solidFill>
                <a:effectLst/>
                <a:latin typeface="Segoe UI" panose="020B0502040204020203" pitchFamily="34" charset="0"/>
              </a:rPr>
              <a:t>skprompt.txt</a:t>
            </a:r>
            <a:r>
              <a:rPr lang="en-US" sz="1800" b="1" i="0" u="none" strike="noStrike">
                <a:solidFill>
                  <a:srgbClr val="FFA38B"/>
                </a:solidFill>
                <a:effectLst/>
                <a:latin typeface="Segoe UI" panose="020B0502040204020203" pitchFamily="34" charset="0"/>
              </a:rPr>
              <a:t> </a:t>
            </a:r>
            <a:r>
              <a:rPr lang="en-US" sz="1800" b="0" i="0" u="none" strike="noStrike">
                <a:solidFill>
                  <a:srgbClr val="FFFFFF"/>
                </a:solidFill>
                <a:effectLst/>
                <a:latin typeface="Segoe UI" panose="020B0502040204020203" pitchFamily="34" charset="0"/>
              </a:rPr>
              <a:t>contains the prompts text and supports template variables and functions</a:t>
            </a: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algn="l" rtl="0" fontAlgn="base">
              <a:lnSpc>
                <a:spcPts val="2400"/>
              </a:lnSpc>
            </a:pPr>
            <a:r>
              <a:rPr lang="en-US" sz="1800" b="1" i="0" u="none" strike="noStrike" err="1">
                <a:solidFill>
                  <a:srgbClr val="FFA38B"/>
                </a:solidFill>
                <a:effectLst/>
                <a:latin typeface="Segoe UI" panose="020B0502040204020203" pitchFamily="34" charset="0"/>
              </a:rPr>
              <a:t>config.json</a:t>
            </a:r>
            <a:r>
              <a:rPr lang="en-US" sz="1800" b="1" i="0" u="none" strike="noStrike">
                <a:solidFill>
                  <a:srgbClr val="FFA38B"/>
                </a:solidFill>
                <a:effectLst/>
                <a:latin typeface="Segoe UI" panose="020B0502040204020203" pitchFamily="34" charset="0"/>
              </a:rPr>
              <a:t> </a:t>
            </a:r>
            <a:r>
              <a:rPr lang="en-US" sz="1800" b="0" i="0" u="none" strike="noStrike">
                <a:solidFill>
                  <a:srgbClr val="FFFFFF"/>
                </a:solidFill>
                <a:effectLst/>
                <a:latin typeface="Segoe UI" panose="020B0502040204020203" pitchFamily="34" charset="0"/>
              </a:rPr>
              <a:t>contains </a:t>
            </a:r>
            <a:r>
              <a:rPr lang="en-US" sz="1800" b="0" i="0">
                <a:solidFill>
                  <a:srgbClr val="FFFFFF"/>
                </a:solidFill>
                <a:effectLst/>
                <a:latin typeface="Segoe UI" panose="020B0502040204020203" pitchFamily="34" charset="0"/>
              </a:rPr>
              <a:t>​</a:t>
            </a:r>
            <a:br>
              <a:rPr lang="en-US" sz="1800" b="0" i="0">
                <a:solidFill>
                  <a:srgbClr val="FFFFFF"/>
                </a:solidFill>
                <a:effectLst/>
                <a:latin typeface="Segoe UI" panose="020B0502040204020203" pitchFamily="34" charset="0"/>
              </a:rPr>
            </a:br>
            <a:r>
              <a:rPr lang="en-US" sz="1800" b="0" i="0" u="none" strike="noStrike">
                <a:solidFill>
                  <a:srgbClr val="FFFFFF"/>
                </a:solidFill>
                <a:effectLst/>
                <a:latin typeface="Segoe UI" panose="020B0502040204020203" pitchFamily="34" charset="0"/>
              </a:rPr>
              <a:t>the prompts model settings</a:t>
            </a: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marL="0" indent="0" rtl="0" fontAlgn="ctr">
              <a:spcBef>
                <a:spcPts val="0"/>
              </a:spcBef>
              <a:spcAft>
                <a:spcPts val="0"/>
              </a:spcAft>
              <a:buFont typeface="Arial" panose="020B0604020202020204" pitchFamily="34" charset="0"/>
              <a:buNone/>
            </a:pPr>
            <a:endParaRPr lang="en-US" sz="1800" b="0" i="0" u="none" strike="noStrike">
              <a:solidFill>
                <a:srgbClr val="000000"/>
              </a:solidFill>
              <a:effectLst/>
              <a:latin typeface="Segoe UI" panose="020B0502040204020203" pitchFamily="34" charset="0"/>
            </a:endParaRPr>
          </a:p>
          <a:p>
            <a:pPr marL="0" indent="0" rtl="0" fontAlgn="ctr">
              <a:spcBef>
                <a:spcPts val="0"/>
              </a:spcBef>
              <a:spcAft>
                <a:spcPts val="0"/>
              </a:spcAft>
              <a:buFont typeface="Arial" panose="020B0604020202020204" pitchFamily="34" charset="0"/>
              <a:buNone/>
            </a:pPr>
            <a:r>
              <a:rPr lang="en-US" sz="1800" b="0" i="0" u="none" strike="noStrike">
                <a:solidFill>
                  <a:srgbClr val="FFFFFF"/>
                </a:solidFill>
                <a:effectLst/>
                <a:latin typeface="Segoe UI Semibold" panose="020B0502040204020203" pitchFamily="34" charset="0"/>
              </a:rPr>
              <a:t>Planner</a:t>
            </a:r>
            <a:endParaRPr lang="en-US" sz="1800" b="0" i="0" u="none" strike="noStrike">
              <a:solidFill>
                <a:srgbClr val="000000"/>
              </a:solidFill>
              <a:effectLst/>
              <a:latin typeface="Segoe UI" panose="020B0502040204020203" pitchFamily="34" charset="0"/>
            </a:endParaRPr>
          </a:p>
          <a:p>
            <a:pPr algn="l" rtl="0" fontAlgn="base">
              <a:lnSpc>
                <a:spcPts val="2400"/>
              </a:lnSpc>
            </a:pPr>
            <a:r>
              <a:rPr lang="en-US" sz="1800" b="0" i="0" u="none" strike="noStrike">
                <a:solidFill>
                  <a:srgbClr val="FFFFFF"/>
                </a:solidFill>
                <a:effectLst/>
                <a:latin typeface="Segoe UI" panose="020B0502040204020203" pitchFamily="34" charset="0"/>
              </a:rPr>
              <a:t>Plans let the model DO actions or SAY things to the user</a:t>
            </a: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algn="l" rtl="0" fontAlgn="base">
              <a:lnSpc>
                <a:spcPts val="2400"/>
              </a:lnSpc>
            </a:pPr>
            <a:r>
              <a:rPr lang="en-US" sz="1800" b="0" i="0" u="none" strike="noStrike">
                <a:solidFill>
                  <a:srgbClr val="FFFFFF"/>
                </a:solidFill>
                <a:effectLst/>
                <a:latin typeface="Segoe UI" panose="020B0502040204020203" pitchFamily="34" charset="0"/>
              </a:rPr>
              <a:t>The model can execute single actions or even chains of actions</a:t>
            </a: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algn="l" rtl="0" fontAlgn="base">
              <a:lnSpc>
                <a:spcPts val="2400"/>
              </a:lnSpc>
            </a:pPr>
            <a:r>
              <a:rPr lang="en-US" sz="1800" b="0" i="0" u="none" strike="noStrike">
                <a:solidFill>
                  <a:srgbClr val="FFFFFF"/>
                </a:solidFill>
                <a:effectLst/>
                <a:latin typeface="Segoe UI" panose="020B0502040204020203" pitchFamily="34" charset="0"/>
              </a:rPr>
              <a:t>Show the model the schema for the plan </a:t>
            </a:r>
            <a:r>
              <a:rPr lang="en-US" sz="1800" b="0" i="0">
                <a:solidFill>
                  <a:srgbClr val="FFFFFF"/>
                </a:solidFill>
                <a:effectLst/>
                <a:latin typeface="Segoe UI" panose="020B0502040204020203" pitchFamily="34" charset="0"/>
              </a:rPr>
              <a:t>​</a:t>
            </a:r>
            <a:br>
              <a:rPr lang="en-US" sz="1800" b="0" i="0">
                <a:solidFill>
                  <a:srgbClr val="FFFFFF"/>
                </a:solidFill>
                <a:effectLst/>
                <a:latin typeface="Segoe UI" panose="020B0502040204020203" pitchFamily="34" charset="0"/>
              </a:rPr>
            </a:br>
            <a:r>
              <a:rPr lang="en-US" sz="1800" b="0" i="0" u="none" strike="noStrike">
                <a:solidFill>
                  <a:srgbClr val="FFFFFF"/>
                </a:solidFill>
                <a:effectLst/>
                <a:latin typeface="Segoe UI" panose="020B0502040204020203" pitchFamily="34" charset="0"/>
              </a:rPr>
              <a:t>and the list of actions you support</a:t>
            </a: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marL="0" indent="0" rtl="0" fontAlgn="ctr">
              <a:spcBef>
                <a:spcPts val="0"/>
              </a:spcBef>
              <a:spcAft>
                <a:spcPts val="0"/>
              </a:spcAft>
              <a:buFont typeface="Arial" panose="020B0604020202020204" pitchFamily="34" charset="0"/>
              <a:buNone/>
            </a:pPr>
            <a:endParaRPr lang="en-US" sz="1800" b="0" i="0" u="none" strike="noStrike">
              <a:solidFill>
                <a:srgbClr val="000000"/>
              </a:solidFill>
              <a:effectLst/>
              <a:latin typeface="Segoe UI" panose="020B0502040204020203" pitchFamily="34" charset="0"/>
            </a:endParaRPr>
          </a:p>
          <a:p>
            <a:pPr marL="0" indent="0" rtl="0" fontAlgn="ctr">
              <a:spcBef>
                <a:spcPts val="0"/>
              </a:spcBef>
              <a:spcAft>
                <a:spcPts val="0"/>
              </a:spcAft>
              <a:buFont typeface="Arial" panose="020B0604020202020204" pitchFamily="34" charset="0"/>
              <a:buNone/>
            </a:pPr>
            <a:r>
              <a:rPr lang="en-US" sz="1800" b="0" i="0" u="none" strike="noStrike">
                <a:solidFill>
                  <a:srgbClr val="FFFFFF"/>
                </a:solidFill>
                <a:effectLst/>
                <a:latin typeface="Segoe UI Semibold" panose="020B0502040204020203" pitchFamily="34" charset="0"/>
              </a:rPr>
              <a:t>Action handlers</a:t>
            </a:r>
            <a:endParaRPr lang="en-US" sz="1800" b="0" i="0" u="none" strike="noStrike">
              <a:solidFill>
                <a:srgbClr val="000000"/>
              </a:solidFill>
              <a:effectLst/>
              <a:latin typeface="Segoe UI" panose="020B0502040204020203" pitchFamily="34" charset="0"/>
            </a:endParaRPr>
          </a:p>
          <a:p>
            <a:pPr algn="l" rtl="0" fontAlgn="base">
              <a:lnSpc>
                <a:spcPts val="2400"/>
              </a:lnSpc>
            </a:pPr>
            <a:r>
              <a:rPr lang="en-US" sz="1800" b="0" i="0" u="none" strike="noStrike">
                <a:solidFill>
                  <a:srgbClr val="FFFFFF"/>
                </a:solidFill>
                <a:effectLst/>
                <a:latin typeface="Segoe UI" panose="020B0502040204020203" pitchFamily="34" charset="0"/>
              </a:rPr>
              <a:t>Register a handler for each action listed in the prompt</a:t>
            </a: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algn="l" rtl="0" fontAlgn="base">
              <a:lnSpc>
                <a:spcPts val="2400"/>
              </a:lnSpc>
            </a:pPr>
            <a:r>
              <a:rPr lang="en-US" sz="1800" b="0" i="0" u="none" strike="noStrike">
                <a:solidFill>
                  <a:srgbClr val="FFFFFF"/>
                </a:solidFill>
                <a:effectLst/>
                <a:latin typeface="Segoe UI" panose="020B0502040204020203" pitchFamily="34" charset="0"/>
              </a:rPr>
              <a:t>Returning false from a handler prevents the planner from running additional DO/SAY commands</a:t>
            </a: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algn="l" rtl="0" fontAlgn="base">
              <a:lnSpc>
                <a:spcPts val="2400"/>
              </a:lnSpc>
            </a:pPr>
            <a:r>
              <a:rPr lang="en-US" sz="1800" b="0" i="0" u="none" strike="noStrike">
                <a:solidFill>
                  <a:srgbClr val="FFFFFF"/>
                </a:solidFill>
                <a:effectLst/>
                <a:latin typeface="Segoe UI" panose="020B0502040204020203" pitchFamily="34" charset="0"/>
              </a:rPr>
              <a:t>Add in other actions for </a:t>
            </a:r>
            <a:r>
              <a:rPr lang="en-US" sz="1800" b="0" i="0" u="none" strike="noStrike" err="1">
                <a:solidFill>
                  <a:srgbClr val="FFFFFF"/>
                </a:solidFill>
                <a:effectLst/>
                <a:latin typeface="Segoe UI" panose="020B0502040204020203" pitchFamily="34" charset="0"/>
              </a:rPr>
              <a:t>AI.UnknownActionName</a:t>
            </a:r>
            <a:r>
              <a:rPr lang="en-US" sz="1800" b="0" i="0" u="none" strike="noStrike">
                <a:solidFill>
                  <a:srgbClr val="FFFFFF"/>
                </a:solidFill>
                <a:effectLst/>
                <a:latin typeface="Segoe UI" panose="020B0502040204020203" pitchFamily="34" charset="0"/>
              </a:rPr>
              <a:t> and </a:t>
            </a:r>
            <a:r>
              <a:rPr lang="en-US" sz="1800" b="0" i="0" u="none" strike="noStrike" err="1">
                <a:solidFill>
                  <a:srgbClr val="FFFFFF"/>
                </a:solidFill>
                <a:effectLst/>
                <a:latin typeface="Segoe UI" panose="020B0502040204020203" pitchFamily="34" charset="0"/>
              </a:rPr>
              <a:t>AI.RateLimitedActionName</a:t>
            </a:r>
            <a:r>
              <a:rPr lang="en-US" sz="1800" b="0" i="0">
                <a:solidFill>
                  <a:srgbClr val="FFFFFF"/>
                </a:solidFill>
                <a:effectLst/>
                <a:latin typeface="Segoe UI" panose="020B0502040204020203" pitchFamily="34" charset="0"/>
              </a:rPr>
              <a:t>​</a:t>
            </a:r>
            <a:endParaRPr lang="en-US" b="0" i="0">
              <a:solidFill>
                <a:srgbClr val="FFFFFF"/>
              </a:solidFill>
              <a:effectLst/>
              <a:latin typeface="Segoe UI" panose="020B0502040204020203" pitchFamily="34" charset="0"/>
            </a:endParaRPr>
          </a:p>
          <a:p>
            <a:pPr marL="0" indent="0" rtl="0" fontAlgn="ctr">
              <a:spcBef>
                <a:spcPts val="0"/>
              </a:spcBef>
              <a:spcAft>
                <a:spcPts val="0"/>
              </a:spcAft>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9/27/2024 12:11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891849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8.jpe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19.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5.xml"/><Relationship Id="rId4" Type="http://schemas.openxmlformats.org/officeDocument/2006/relationships/image" Target="../media/image23.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5.xml"/><Relationship Id="rId6" Type="http://schemas.openxmlformats.org/officeDocument/2006/relationships/image" Target="../media/image31.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5.xml"/><Relationship Id="rId4" Type="http://schemas.openxmlformats.org/officeDocument/2006/relationships/image" Target="../media/image19.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5.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5.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3.xml"/><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9.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3.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8.jpe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9.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4.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4" Type="http://schemas.openxmlformats.org/officeDocument/2006/relationships/image" Target="../media/image23.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4.xml"/><Relationship Id="rId5" Type="http://schemas.openxmlformats.org/officeDocument/2006/relationships/image" Target="../media/image27.jpeg"/><Relationship Id="rId4" Type="http://schemas.openxmlformats.org/officeDocument/2006/relationships/image" Target="../media/image26.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4.xml"/><Relationship Id="rId6" Type="http://schemas.openxmlformats.org/officeDocument/2006/relationships/image" Target="../media/image31.jpeg"/><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4.xml"/><Relationship Id="rId4" Type="http://schemas.openxmlformats.org/officeDocument/2006/relationships/image" Target="../media/image19.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Master" Target="../slideMasters/slideMaster4.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4.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Click to edit Master text styles</a:t>
            </a:r>
          </a:p>
        </p:txBody>
      </p:sp>
      <p:sp>
        <p:nvSpPr>
          <p:cNvPr id="3" name="Text Placeholder 2"/>
          <p:cNvSpPr>
            <a:spLocks noGrp="1"/>
          </p:cNvSpPr>
          <p:nvPr>
            <p:ph type="body" sz="quarter" idx="13"/>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pPr lvl="0"/>
            <a:r>
              <a:rPr lang="en-US"/>
              <a:t>Click to edit Master text styles</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71CDDEC8-F494-D138-906F-FEC0EDA398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61037" y="1135062"/>
            <a:ext cx="7097233" cy="6858000"/>
          </a:xfrm>
          <a:prstGeom prst="rect">
            <a:avLst/>
          </a:prstGeom>
        </p:spPr>
      </p:pic>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274639" y="3072531"/>
            <a:ext cx="4892040" cy="849463"/>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Click to edit Master title style</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21635824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39740"/>
            <a:ext cx="9327356"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4695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9034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89273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1841587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6826563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436475" cy="6994525"/>
          </a:xfrm>
          <a:prstGeom prst="rect">
            <a:avLst/>
          </a:prstGeom>
        </p:spPr>
      </p:pic>
    </p:spTree>
    <p:extLst>
      <p:ext uri="{BB962C8B-B14F-4D97-AF65-F5344CB8AC3E}">
        <p14:creationId xmlns:p14="http://schemas.microsoft.com/office/powerpoint/2010/main" val="157449435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436475" cy="6994525"/>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92212" y="2720374"/>
            <a:ext cx="3433434" cy="1538796"/>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836"/>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836"/>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836"/>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836"/>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836"/>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836"/>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836"/>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836"/>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836"/>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836"/>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836"/>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836"/>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836"/>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836"/>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07451598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436475" cy="6994525"/>
          </a:xfrm>
          <a:prstGeom prst="rect">
            <a:avLst/>
          </a:prstGeom>
        </p:spPr>
      </p:pic>
      <p:sp>
        <p:nvSpPr>
          <p:cNvPr id="9" name="Title 1"/>
          <p:cNvSpPr>
            <a:spLocks noGrp="1"/>
          </p:cNvSpPr>
          <p:nvPr>
            <p:ph type="title" hasCustomPrompt="1"/>
          </p:nvPr>
        </p:nvSpPr>
        <p:spPr bwMode="white">
          <a:xfrm>
            <a:off x="595915" y="2350938"/>
            <a:ext cx="5689687" cy="1253187"/>
          </a:xfrm>
          <a:noFill/>
        </p:spPr>
        <p:txBody>
          <a:bodyPr vert="horz" wrap="square" lIns="0" tIns="0" rIns="0" bIns="0" rtlCol="0" anchor="b" anchorCtr="0">
            <a:spAutoFit/>
          </a:bodyPr>
          <a:lstStyle>
            <a:lvl1pPr>
              <a:defRPr lang="en-US" sz="408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95915" y="4041282"/>
            <a:ext cx="5689687" cy="282513"/>
          </a:xfrm>
          <a:noFill/>
        </p:spPr>
        <p:txBody>
          <a:bodyPr wrap="square" lIns="0" tIns="0" rIns="0" bIns="0">
            <a:spAutoFit/>
          </a:bodyPr>
          <a:lstStyle>
            <a:lvl1pPr marL="0" indent="0">
              <a:spcBef>
                <a:spcPts val="0"/>
              </a:spcBef>
              <a:buNone/>
              <a:defRPr sz="1836"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50005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251123"/>
          </a:xfrm>
          <a:noFill/>
        </p:spPr>
        <p:txBody>
          <a:bodyPr wrap="square" lIns="0" tIns="0" rIns="0" bIns="0">
            <a:spAutoFit/>
          </a:bodyPr>
          <a:lstStyle>
            <a:lvl1pPr marL="0" indent="0">
              <a:spcBef>
                <a:spcPts val="0"/>
              </a:spcBef>
              <a:buNone/>
              <a:defRPr sz="1632"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498270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952187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0765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145092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90029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29500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394995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593340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15286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34414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52101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32236"/>
            <a:ext cx="4210461"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6565850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119188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11320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058025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8483899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6997235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81843104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20623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280894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4229781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925160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41492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5845" y="2065976"/>
            <a:ext cx="2583678" cy="2583311"/>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5170803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5440187"/>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8"/>
            <a:ext cx="6184037" cy="2863092"/>
          </a:xfrm>
          <a:blipFill>
            <a:blip r:embed="rId2"/>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849388" y="5440186"/>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252438" y="2331508"/>
            <a:ext cx="6184037" cy="2863092"/>
          </a:xfrm>
          <a:blipFill>
            <a:blip r:embed="rId3"/>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312454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1"/>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4104037"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63170" y="4894953"/>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6219" y="2331509"/>
            <a:ext cx="4104037"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929389" y="4894954"/>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2438" y="2331509"/>
            <a:ext cx="4104037"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882780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3059373"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722652"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701" y="2331509"/>
            <a:ext cx="3059373"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48352" y="4894954"/>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1401" y="2331509"/>
            <a:ext cx="3059373"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974053"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7102" y="2331509"/>
            <a:ext cx="3059373"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631015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8475" y="4896168"/>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2434440"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98984"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500509" y="2331509"/>
            <a:ext cx="2434440"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299493" y="4894954"/>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001018" y="2331509"/>
            <a:ext cx="2434440"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800002"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501526" y="2331509"/>
            <a:ext cx="2434440"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300511"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0002035" y="2331509"/>
            <a:ext cx="2434440" cy="2331508"/>
          </a:xfrm>
          <a:blipFill>
            <a:blip r:embed="rId6"/>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0088536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7029"/>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770"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78770"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832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03832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7885"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97885"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746504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717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55717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8439"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518439"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9702" y="2331509"/>
            <a:ext cx="2359821" cy="235948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479702"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195897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1772198" cy="1771946"/>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63767" y="2331509"/>
            <a:ext cx="1772198" cy="1771946"/>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63767"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332139" y="2331509"/>
            <a:ext cx="1772198" cy="1771946"/>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332139" y="4319768"/>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699473" y="2331509"/>
            <a:ext cx="1772198" cy="1771946"/>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699473"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0067325" y="2331509"/>
            <a:ext cx="1772198" cy="1771946"/>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0067325"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234336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79"/>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29139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991205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969922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227962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990574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420148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35209683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605" y="340"/>
            <a:ext cx="12435266" cy="6993845"/>
          </a:xfrm>
          <a:prstGeom prst="rect">
            <a:avLst/>
          </a:prstGeom>
        </p:spPr>
      </p:pic>
      <p:sp>
        <p:nvSpPr>
          <p:cNvPr id="2" name="Title 1"/>
          <p:cNvSpPr>
            <a:spLocks noGrp="1"/>
          </p:cNvSpPr>
          <p:nvPr>
            <p:ph type="title" hasCustomPrompt="1"/>
          </p:nvPr>
        </p:nvSpPr>
        <p:spPr>
          <a:xfrm>
            <a:off x="596951" y="3037104"/>
            <a:ext cx="6342602"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6342602"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91478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37104"/>
            <a:ext cx="9327356"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4471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436475" cy="6994525"/>
          </a:xfrm>
          <a:prstGeom prst="rect">
            <a:avLst/>
          </a:prstGeom>
        </p:spPr>
      </p:pic>
      <p:sp>
        <p:nvSpPr>
          <p:cNvPr id="2" name="Title 1"/>
          <p:cNvSpPr>
            <a:spLocks noGrp="1"/>
          </p:cNvSpPr>
          <p:nvPr>
            <p:ph type="title" hasCustomPrompt="1"/>
          </p:nvPr>
        </p:nvSpPr>
        <p:spPr>
          <a:xfrm>
            <a:off x="596951" y="3039740"/>
            <a:ext cx="6808970"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8556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39740"/>
            <a:ext cx="9327356"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130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1831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8022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9372417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7565275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436475" cy="6994525"/>
          </a:xfrm>
          <a:prstGeom prst="rect">
            <a:avLst/>
          </a:prstGeom>
        </p:spPr>
      </p:pic>
    </p:spTree>
    <p:extLst>
      <p:ext uri="{BB962C8B-B14F-4D97-AF65-F5344CB8AC3E}">
        <p14:creationId xmlns:p14="http://schemas.microsoft.com/office/powerpoint/2010/main" val="224617979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6">
            <a:extLst>
              <a:ext uri="{FF2B5EF4-FFF2-40B4-BE49-F238E27FC236}">
                <a16:creationId xmlns:a16="http://schemas.microsoft.com/office/drawing/2014/main" id="{90423862-BDC9-4B72-A6D0-B23E6941A954}"/>
              </a:ext>
            </a:extLst>
          </p:cNvPr>
          <p:cNvSpPr>
            <a:spLocks noGrp="1"/>
          </p:cNvSpPr>
          <p:nvPr>
            <p:ph sz="quarter" idx="11"/>
          </p:nvPr>
        </p:nvSpPr>
        <p:spPr>
          <a:xfrm>
            <a:off x="274638" y="1212850"/>
            <a:ext cx="1188720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4" name="Content Placeholder 6">
            <a:extLst>
              <a:ext uri="{FF2B5EF4-FFF2-40B4-BE49-F238E27FC236}">
                <a16:creationId xmlns:a16="http://schemas.microsoft.com/office/drawing/2014/main" id="{3612EE69-A77E-48D5-9663-A4786BF36DA1}"/>
              </a:ext>
            </a:extLst>
          </p:cNvPr>
          <p:cNvSpPr>
            <a:spLocks noGrp="1"/>
          </p:cNvSpPr>
          <p:nvPr>
            <p:ph sz="quarter" idx="11"/>
          </p:nvPr>
        </p:nvSpPr>
        <p:spPr>
          <a:xfrm>
            <a:off x="274638" y="1212850"/>
            <a:ext cx="11887200" cy="56372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6B0F1EE2-CE82-42AE-BD87-03B206207879}"/>
              </a:ext>
            </a:extLst>
          </p:cNvPr>
          <p:cNvSpPr>
            <a:spLocks noGrp="1"/>
          </p:cNvSpPr>
          <p:nvPr>
            <p:ph sz="quarter" idx="12"/>
          </p:nvPr>
        </p:nvSpPr>
        <p:spPr>
          <a:xfrm>
            <a:off x="274638" y="1211263"/>
            <a:ext cx="548640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7">
            <a:extLst>
              <a:ext uri="{FF2B5EF4-FFF2-40B4-BE49-F238E27FC236}">
                <a16:creationId xmlns:a16="http://schemas.microsoft.com/office/drawing/2014/main" id="{B1854676-873F-4E0D-AC6C-EBB9BBE1D9C2}"/>
              </a:ext>
            </a:extLst>
          </p:cNvPr>
          <p:cNvSpPr>
            <a:spLocks noGrp="1"/>
          </p:cNvSpPr>
          <p:nvPr>
            <p:ph sz="quarter" idx="13"/>
          </p:nvPr>
        </p:nvSpPr>
        <p:spPr>
          <a:xfrm>
            <a:off x="6673850" y="1211263"/>
            <a:ext cx="548640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0FEF4D64-EA02-49CE-B83C-9674409C83C8}"/>
              </a:ext>
            </a:extLst>
          </p:cNvPr>
          <p:cNvSpPr>
            <a:spLocks noGrp="1"/>
          </p:cNvSpPr>
          <p:nvPr>
            <p:ph sz="quarter" idx="12"/>
          </p:nvPr>
        </p:nvSpPr>
        <p:spPr>
          <a:xfrm>
            <a:off x="274638" y="1211263"/>
            <a:ext cx="5486400" cy="5562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7">
            <a:extLst>
              <a:ext uri="{FF2B5EF4-FFF2-40B4-BE49-F238E27FC236}">
                <a16:creationId xmlns:a16="http://schemas.microsoft.com/office/drawing/2014/main" id="{30CD0EC1-E459-40AF-8B83-14AA45CC5DFD}"/>
              </a:ext>
            </a:extLst>
          </p:cNvPr>
          <p:cNvSpPr>
            <a:spLocks noGrp="1"/>
          </p:cNvSpPr>
          <p:nvPr>
            <p:ph sz="quarter" idx="13"/>
          </p:nvPr>
        </p:nvSpPr>
        <p:spPr>
          <a:xfrm>
            <a:off x="6673850" y="1211263"/>
            <a:ext cx="5486400" cy="55626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b="1"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pic>
        <p:nvPicPr>
          <p:cNvPr id="2" name="Picture 1" descr="Graphical user interface, application&#10;&#10;Description automatically generated">
            <a:extLst>
              <a:ext uri="{FF2B5EF4-FFF2-40B4-BE49-F238E27FC236}">
                <a16:creationId xmlns:a16="http://schemas.microsoft.com/office/drawing/2014/main" id="{4E87EAD8-76B5-9DC4-1600-317FFD40BBC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61037" y="1135062"/>
            <a:ext cx="7097233" cy="6858000"/>
          </a:xfrm>
          <a:prstGeom prst="rect">
            <a:avLst/>
          </a:prstGeom>
        </p:spPr>
      </p:pic>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ilot Developer Camp">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49903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Segoe UI Semibold (Headings)"/>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282513"/>
          </a:xfrm>
          <a:noFill/>
        </p:spPr>
        <p:txBody>
          <a:bodyPr wrap="square" lIns="0" tIns="0" rIns="0" bIns="0">
            <a:spAutoFit/>
          </a:bodyPr>
          <a:lstStyle>
            <a:lvl1pPr marL="0" indent="0">
              <a:spcBef>
                <a:spcPts val="0"/>
              </a:spcBef>
              <a:buNone/>
              <a:defRPr sz="1836"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27621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Agenda Sl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79"/>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4938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0959906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amp;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93255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Column Bullet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62267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Column Non-bullete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50254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wo Column Bulle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25465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Column Content with Subhea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90247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solidFill>
                  <a:schemeClr val="accent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pic>
        <p:nvPicPr>
          <p:cNvPr id="2" name="Picture 1" descr="Graphical user interface, application&#10;&#10;Description automatically generated">
            <a:extLst>
              <a:ext uri="{FF2B5EF4-FFF2-40B4-BE49-F238E27FC236}">
                <a16:creationId xmlns:a16="http://schemas.microsoft.com/office/drawing/2014/main" id="{2FD34F1C-A771-1DCE-0886-E0BEB7B3CB0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761037" y="1135062"/>
            <a:ext cx="7097233" cy="6858000"/>
          </a:xfrm>
          <a:prstGeom prst="rect">
            <a:avLst/>
          </a:prstGeom>
        </p:spPr>
      </p:pic>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180047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088251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ive Column Bullet with Subtitl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288779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33673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mall title - half p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8889386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37104"/>
            <a:ext cx="9327356"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8111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39740"/>
            <a:ext cx="9327356"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8868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 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3527884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quare Photo ">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21501363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quare Photo 2">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475293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2567F9FD-AF84-425B-B22B-E3E44A8ABB6B}"/>
              </a:ext>
            </a:extLst>
          </p:cNvPr>
          <p:cNvSpPr>
            <a:spLocks noGrp="1"/>
          </p:cNvSpPr>
          <p:nvPr>
            <p:ph sz="quarter" idx="11"/>
          </p:nvPr>
        </p:nvSpPr>
        <p:spPr>
          <a:xfrm>
            <a:off x="274638" y="1212850"/>
            <a:ext cx="1188720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5972860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op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6537166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ottom horizontal photo and titl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65748150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7880826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3979045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picture content">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5845" y="2065976"/>
            <a:ext cx="2583678" cy="2583311"/>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5893367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hree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1"/>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4104037"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63170" y="4894953"/>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6219" y="2331509"/>
            <a:ext cx="4104037"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929389" y="4894954"/>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2438" y="2331509"/>
            <a:ext cx="4104037"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88123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Four filmstrip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3059373"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722652"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701" y="2331509"/>
            <a:ext cx="3059373"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48352" y="4894954"/>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1401" y="2331509"/>
            <a:ext cx="3059373"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974053"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7102" y="2331509"/>
            <a:ext cx="3059373"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430577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hree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7029"/>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770"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78770"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832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03832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7885"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97885"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706046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Four round photos">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717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55717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8439"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518439"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9702" y="2331509"/>
            <a:ext cx="2359821" cy="235948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479702"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3123460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4" name="Content Placeholder 6">
            <a:extLst>
              <a:ext uri="{FF2B5EF4-FFF2-40B4-BE49-F238E27FC236}">
                <a16:creationId xmlns:a16="http://schemas.microsoft.com/office/drawing/2014/main" id="{410CF0C7-D403-47CB-A9DB-77FD6836F080}"/>
              </a:ext>
            </a:extLst>
          </p:cNvPr>
          <p:cNvSpPr>
            <a:spLocks noGrp="1"/>
          </p:cNvSpPr>
          <p:nvPr>
            <p:ph sz="quarter" idx="11"/>
          </p:nvPr>
        </p:nvSpPr>
        <p:spPr>
          <a:xfrm>
            <a:off x="274638" y="1212850"/>
            <a:ext cx="11887200" cy="56372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4277403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Bottom">
    <p:bg>
      <p:bgPr>
        <a:solidFill>
          <a:srgbClr val="000000"/>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409775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de Top">
    <p:bg>
      <p:bgPr>
        <a:solidFill>
          <a:srgbClr val="00000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33256179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de Right side">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7819411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ode Left sde">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23335206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72494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0000"/>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7426080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436475" cy="6994525"/>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92212" y="2720374"/>
            <a:ext cx="3433434" cy="1538796"/>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836"/>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836"/>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836"/>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836"/>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836"/>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836"/>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836"/>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836"/>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836"/>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836"/>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836"/>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836"/>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836"/>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836"/>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79633743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436475" cy="6994525"/>
          </a:xfrm>
          <a:prstGeom prst="rect">
            <a:avLst/>
          </a:prstGeom>
        </p:spPr>
      </p:pic>
      <p:sp>
        <p:nvSpPr>
          <p:cNvPr id="9" name="Title 1"/>
          <p:cNvSpPr>
            <a:spLocks noGrp="1"/>
          </p:cNvSpPr>
          <p:nvPr>
            <p:ph type="title" hasCustomPrompt="1"/>
          </p:nvPr>
        </p:nvSpPr>
        <p:spPr bwMode="white">
          <a:xfrm>
            <a:off x="595915" y="2350938"/>
            <a:ext cx="5689687" cy="1253187"/>
          </a:xfrm>
          <a:noFill/>
        </p:spPr>
        <p:txBody>
          <a:bodyPr vert="horz" wrap="square" lIns="0" tIns="0" rIns="0" bIns="0" rtlCol="0" anchor="b" anchorCtr="0">
            <a:spAutoFit/>
          </a:bodyPr>
          <a:lstStyle>
            <a:lvl1pPr>
              <a:defRPr lang="en-US" sz="408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95915" y="4041282"/>
            <a:ext cx="5689687" cy="282513"/>
          </a:xfrm>
          <a:noFill/>
        </p:spPr>
        <p:txBody>
          <a:bodyPr wrap="square" lIns="0" tIns="0" rIns="0" bIns="0">
            <a:spAutoFit/>
          </a:bodyPr>
          <a:lstStyle>
            <a:lvl1pPr marL="0" indent="0">
              <a:spcBef>
                <a:spcPts val="0"/>
              </a:spcBef>
              <a:buNone/>
              <a:defRPr sz="1836"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260812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2976318"/>
            <a:ext cx="9327356" cy="627807"/>
          </a:xfrm>
          <a:noFill/>
        </p:spPr>
        <p:txBody>
          <a:bodyPr lIns="0" tIns="0" rIns="0" bIns="0" anchor="b" anchorCtr="0">
            <a:spAutoFit/>
          </a:bodyPr>
          <a:lstStyle>
            <a:lvl1pPr>
              <a:defRPr sz="408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1"/>
            <a:ext cx="9327356" cy="251123"/>
          </a:xfrm>
          <a:noFill/>
        </p:spPr>
        <p:txBody>
          <a:bodyPr wrap="square" lIns="0" tIns="0" rIns="0" bIns="0">
            <a:spAutoFit/>
          </a:bodyPr>
          <a:lstStyle>
            <a:lvl1pPr marL="0" indent="0">
              <a:spcBef>
                <a:spcPts val="0"/>
              </a:spcBef>
              <a:buNone/>
              <a:defRPr sz="1632"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4266454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0772FD14-7D14-44B0-B546-65D3B8DDD25A}"/>
              </a:ext>
            </a:extLst>
          </p:cNvPr>
          <p:cNvSpPr>
            <a:spLocks noGrp="1"/>
          </p:cNvSpPr>
          <p:nvPr>
            <p:ph sz="quarter" idx="12"/>
          </p:nvPr>
        </p:nvSpPr>
        <p:spPr>
          <a:xfrm>
            <a:off x="274638" y="1211263"/>
            <a:ext cx="548640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0D9B7882-0546-4F92-B6CD-5BD4B665E0E4}"/>
              </a:ext>
            </a:extLst>
          </p:cNvPr>
          <p:cNvSpPr>
            <a:spLocks noGrp="1"/>
          </p:cNvSpPr>
          <p:nvPr>
            <p:ph sz="quarter" idx="13"/>
          </p:nvPr>
        </p:nvSpPr>
        <p:spPr>
          <a:xfrm>
            <a:off x="6673850" y="1211263"/>
            <a:ext cx="5486400" cy="2308324"/>
          </a:xfrm>
        </p:spPr>
        <p:txBody>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3520060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45910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5351771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826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95914"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80018" indent="-155433">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525911" y="2125883"/>
            <a:ext cx="5324366" cy="1644855"/>
          </a:xfrm>
        </p:spPr>
        <p:txBody>
          <a:bodyPr>
            <a:spAutoFit/>
          </a:bodyPr>
          <a:lstStyle>
            <a:lvl1pPr marL="174862" indent="-174862">
              <a:defRPr lang="en-US" sz="2448" dirty="0"/>
            </a:lvl1pPr>
            <a:lvl2pPr marL="349724" indent="-174862">
              <a:defRPr lang="en-US" dirty="0"/>
            </a:lvl2pPr>
            <a:lvl3pPr marL="524586" indent="-174862">
              <a:defRPr lang="en-US" dirty="0"/>
            </a:lvl3pPr>
            <a:lvl4pPr marL="699447" indent="-139242">
              <a:defRPr lang="en-US" dirty="0"/>
            </a:lvl4pPr>
            <a:lvl5pPr marL="809546" indent="-12305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14217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95914"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6007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525911" y="1465289"/>
            <a:ext cx="5324366" cy="439465"/>
          </a:xfrm>
        </p:spPr>
        <p:txBody>
          <a:bodyPr anchor="t"/>
          <a:lstStyle>
            <a:lvl1pPr marL="0" indent="0">
              <a:spcBef>
                <a:spcPts val="0"/>
              </a:spcBef>
              <a:buNone/>
              <a:defRPr sz="28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522674" y="2122644"/>
            <a:ext cx="5319507" cy="1582100"/>
          </a:xfrm>
        </p:spPr>
        <p:txBody>
          <a:bodyPr/>
          <a:lstStyle>
            <a:lvl1pPr>
              <a:defRPr sz="244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6207724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96952"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96952" y="2438369"/>
            <a:ext cx="3329866" cy="1795529"/>
          </a:xfrm>
        </p:spPr>
        <p:txBody>
          <a:bodyPr wrap="square">
            <a:spAutoFit/>
          </a:bodyPr>
          <a:lstStyle>
            <a:lvl1pPr marL="179720" indent="-179720">
              <a:defRPr lang="en-US" sz="2040" dirty="0"/>
            </a:lvl1pPr>
            <a:lvl2pPr marL="328676" indent="-153814">
              <a:defRPr lang="en-US" sz="1836" dirty="0"/>
            </a:lvl2pPr>
            <a:lvl3pPr marL="476013" indent="-140861">
              <a:defRPr lang="en-US" dirty="0"/>
            </a:lvl3pPr>
            <a:lvl4pPr marL="607160" indent="-131147">
              <a:defRPr lang="en-US" dirty="0"/>
            </a:lvl4pPr>
            <a:lvl5pPr marL="746402" indent="-12467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553305"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553305" y="2431597"/>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509657" y="1466908"/>
            <a:ext cx="3329866" cy="690587"/>
          </a:xfrm>
        </p:spPr>
        <p:txBody>
          <a:bodyPr anchor="t"/>
          <a:lstStyle>
            <a:lvl1pPr marL="0" indent="0">
              <a:spcBef>
                <a:spcPts val="0"/>
              </a:spcBef>
              <a:buNone/>
              <a:defRPr sz="2244">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509657" y="2438369"/>
            <a:ext cx="3329866" cy="1795529"/>
          </a:xfrm>
        </p:spPr>
        <p:txBody>
          <a:bodyPr wrap="square">
            <a:spAutoFit/>
          </a:bodyPr>
          <a:lstStyle>
            <a:lvl1pPr marL="179720" indent="-179720">
              <a:defRPr lang="en-US" sz="2040" dirty="0"/>
            </a:lvl1pPr>
            <a:lvl2pPr marL="406392" indent="-173243">
              <a:defRPr lang="en-US" sz="1836" dirty="0"/>
            </a:lvl2pPr>
            <a:lvl3pPr marL="566682" indent="-160291">
              <a:defRPr lang="en-US" dirty="0"/>
            </a:lvl3pPr>
            <a:lvl4pPr marL="699447" indent="-139242">
              <a:defRPr lang="en-US" dirty="0"/>
            </a:lvl4pPr>
            <a:lvl5pPr marL="816022" indent="-1133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647761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95915"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5"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81565"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81566"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369418" y="1466908"/>
            <a:ext cx="2582836"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369418" y="2328567"/>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255068" y="1466908"/>
            <a:ext cx="2584455" cy="627807"/>
          </a:xfrm>
        </p:spPr>
        <p:txBody>
          <a:bodyPr anchor="t"/>
          <a:lstStyle>
            <a:lvl1pPr marL="0" indent="0">
              <a:spcBef>
                <a:spcPts val="0"/>
              </a:spcBef>
              <a:buNone/>
              <a:defRPr sz="204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255069" y="2321794"/>
            <a:ext cx="2582836" cy="1732748"/>
          </a:xfrm>
        </p:spPr>
        <p:txBody>
          <a:bodyPr wrap="square">
            <a:spAutoFit/>
          </a:bodyPr>
          <a:lstStyle>
            <a:lvl1pPr marL="144100" indent="-144100">
              <a:defRPr lang="en-US" sz="1836" dirty="0"/>
            </a:lvl1pPr>
            <a:lvl2pPr marL="291436" indent="-127909">
              <a:defRPr lang="en-US" sz="1632" dirty="0"/>
            </a:lvl2pPr>
            <a:lvl3pPr marL="446869" indent="-136004">
              <a:defRPr lang="en-US" dirty="0"/>
            </a:lvl3pPr>
            <a:lvl4pPr marL="578016" indent="-116575">
              <a:defRPr lang="en-US" dirty="0"/>
            </a:lvl4pPr>
            <a:lvl5pPr marL="699447" indent="-11171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2646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27"/>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95914"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95914"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906135"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906135"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16356"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16356" y="2328566"/>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526578"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526578"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836799" y="1466908"/>
            <a:ext cx="2005382" cy="502246"/>
          </a:xfrm>
        </p:spPr>
        <p:txBody>
          <a:bodyPr anchor="t"/>
          <a:lstStyle>
            <a:lvl1pPr marL="0" indent="0">
              <a:spcBef>
                <a:spcPts val="0"/>
              </a:spcBef>
              <a:buNone/>
              <a:defRPr sz="1632">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836799" y="2321794"/>
            <a:ext cx="2005382" cy="1481625"/>
          </a:xfrm>
        </p:spPr>
        <p:txBody>
          <a:bodyPr wrap="square">
            <a:spAutoFit/>
          </a:bodyPr>
          <a:lstStyle>
            <a:lvl1pPr marL="144100" indent="-144100">
              <a:defRPr lang="en-US" sz="1530" dirty="0"/>
            </a:lvl1pPr>
            <a:lvl2pPr marL="291436" indent="-127909">
              <a:defRPr lang="en-US" sz="1428" dirty="0"/>
            </a:lvl2pPr>
            <a:lvl3pPr marL="446869" indent="-136004">
              <a:defRPr lang="en-US" sz="1428" dirty="0"/>
            </a:lvl3pPr>
            <a:lvl4pPr marL="578016" indent="-116575">
              <a:defRPr lang="en-US" sz="1224" dirty="0"/>
            </a:lvl4pPr>
            <a:lvl5pPr marL="699447" indent="-111718">
              <a:defRPr lang="en-US" sz="1224"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186830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901275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E201192C-645E-46EC-B742-29EF2A373DAA}"/>
              </a:ext>
            </a:extLst>
          </p:cNvPr>
          <p:cNvSpPr>
            <a:spLocks noGrp="1"/>
          </p:cNvSpPr>
          <p:nvPr>
            <p:ph sz="quarter" idx="12"/>
          </p:nvPr>
        </p:nvSpPr>
        <p:spPr>
          <a:xfrm>
            <a:off x="274638" y="1211263"/>
            <a:ext cx="54864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7">
            <a:extLst>
              <a:ext uri="{FF2B5EF4-FFF2-40B4-BE49-F238E27FC236}">
                <a16:creationId xmlns:a16="http://schemas.microsoft.com/office/drawing/2014/main" id="{D5EBCC92-7476-488A-8766-71507FC88595}"/>
              </a:ext>
            </a:extLst>
          </p:cNvPr>
          <p:cNvSpPr>
            <a:spLocks noGrp="1"/>
          </p:cNvSpPr>
          <p:nvPr>
            <p:ph sz="quarter" idx="13"/>
          </p:nvPr>
        </p:nvSpPr>
        <p:spPr>
          <a:xfrm>
            <a:off x="6673850" y="1211263"/>
            <a:ext cx="5486400"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600060" y="2932236"/>
            <a:ext cx="4210461" cy="1130053"/>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2695820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229626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56213"/>
            <a:ext cx="4241746"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45351"/>
          </a:xfrm>
        </p:spPr>
        <p:txBody>
          <a:bodyPr/>
          <a:lstStyle>
            <a:lvl1pPr marL="0" indent="0">
              <a:buNone/>
              <a:defRPr sz="2244">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608991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30553"/>
            <a:ext cx="4243366"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405749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39057"/>
            <a:ext cx="4246604"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958" y="0"/>
            <a:ext cx="6995517" cy="6994525"/>
          </a:xfrm>
          <a:blipFill>
            <a:blip r:embed="rId2"/>
            <a:stretch>
              <a:fillRect/>
            </a:stretch>
          </a:blipFill>
        </p:spPr>
        <p:txBody>
          <a:bodyPr lIns="0" tIns="237744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9168173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6475"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8467137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782961"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56049198"/>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436475" cy="6994525"/>
          </a:xfrm>
          <a:blipFill>
            <a:blip r:embed="rId2"/>
            <a:stretch>
              <a:fillRect/>
            </a:stretch>
          </a:blipFill>
        </p:spPr>
        <p:txBody>
          <a:bodyPr wrap="none" bIns="15544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3514" y="0"/>
            <a:ext cx="5782961" cy="6994525"/>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0421612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4315"/>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436475" cy="4663017"/>
          </a:xfrm>
          <a:blipFill>
            <a:blip r:embed="rId2"/>
            <a:stretch>
              <a:fillRect/>
            </a:stretch>
          </a:blipFill>
        </p:spPr>
        <p:txBody>
          <a:bodyPr vert="horz" wrap="square" lIns="0" tIns="128016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214580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3500"/>
            <a:ext cx="11239464"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9" y="2331508"/>
            <a:ext cx="12436475" cy="4663017"/>
          </a:xfrm>
          <a:blipFill>
            <a:blip r:embed="rId2"/>
            <a:stretch>
              <a:fillRect/>
            </a:stretch>
          </a:blipFill>
        </p:spPr>
        <p:txBody>
          <a:bodyPr vert="horz" wrap="square" lIns="0" tIns="1371600" rIns="0" bIns="0" rtlCol="0" anchor="t" anchorCtr="0">
            <a:noAutofit/>
          </a:bodyPr>
          <a:lstStyle>
            <a:lvl1pPr marL="0" indent="0" algn="ctr">
              <a:buNone/>
              <a:defRPr lang="en-US" sz="1428"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3433373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5475158" cy="3543893"/>
          </a:xfrm>
          <a:blipFill>
            <a:blip r:embed="rId2"/>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4365" y="2065975"/>
            <a:ext cx="5475158" cy="3543893"/>
          </a:xfrm>
          <a:blipFill>
            <a:blip r:embed="rId3"/>
            <a:stretch>
              <a:fillRect/>
            </a:stretch>
          </a:blipFill>
        </p:spPr>
        <p:txBody>
          <a:bodyPr vert="horz" wrap="square" lIns="0" tIns="0" rIns="0" bIns="1005840" rtlCol="0" anchor="ctr" anchorCtr="0">
            <a:noAutofit/>
          </a:bodyPr>
          <a:lstStyle>
            <a:lvl1pPr marL="0" indent="0" algn="ctr">
              <a:buNone/>
              <a:defRPr lang="en-US" sz="1020" b="1" dirty="0">
                <a:solidFill>
                  <a:srgbClr val="000000"/>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8839909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6040" y="2065975"/>
            <a:ext cx="3544395" cy="3543893"/>
          </a:xfrm>
          <a:blipFill>
            <a:blip r:embed="rId3"/>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5128" y="2065975"/>
            <a:ext cx="3544395" cy="3543893"/>
          </a:xfrm>
          <a:blipFill>
            <a:blip r:embed="rId4"/>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74743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2364" y="2065976"/>
            <a:ext cx="2583678" cy="2583311"/>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70433" y="2065976"/>
            <a:ext cx="2583678" cy="2583311"/>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5845" y="2065976"/>
            <a:ext cx="2583678" cy="2583311"/>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72966303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5440187"/>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8"/>
            <a:ext cx="6184037" cy="2863092"/>
          </a:xfrm>
          <a:blipFill>
            <a:blip r:embed="rId2"/>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849388" y="5440186"/>
            <a:ext cx="4990136" cy="282513"/>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252438" y="2331508"/>
            <a:ext cx="6184037" cy="2863092"/>
          </a:xfrm>
          <a:blipFill>
            <a:blip r:embed="rId3"/>
            <a:stretch>
              <a:fillRect/>
            </a:stretch>
          </a:blipFill>
        </p:spPr>
        <p:txBody>
          <a:bodyPr lIns="0" tIns="0" rIns="0" bIns="73152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827904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1"/>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4104037"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63170" y="4894953"/>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166219" y="2331509"/>
            <a:ext cx="4104037"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929389" y="4894954"/>
            <a:ext cx="2910135"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32438" y="2331509"/>
            <a:ext cx="4104037"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4497848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96951" y="4896168"/>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3059373"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722652"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125701" y="2331509"/>
            <a:ext cx="3059373"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48352" y="4894954"/>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251401" y="2331509"/>
            <a:ext cx="3059373"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974053" y="4894953"/>
            <a:ext cx="186547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377102" y="2331509"/>
            <a:ext cx="3059373"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9985732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600059" y="883792"/>
            <a:ext cx="11239464" cy="565091"/>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8475" y="4896168"/>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331509"/>
            <a:ext cx="2434440" cy="2331508"/>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98984"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500509" y="2331509"/>
            <a:ext cx="2434440" cy="2331508"/>
          </a:xfrm>
          <a:blipFill>
            <a:blip r:embed="rId3"/>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299493" y="4894954"/>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001018" y="2331509"/>
            <a:ext cx="2434440" cy="2331508"/>
          </a:xfrm>
          <a:blipFill>
            <a:blip r:embed="rId4"/>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800002"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501526" y="2331509"/>
            <a:ext cx="2434440" cy="2331508"/>
          </a:xfrm>
          <a:blipFill>
            <a:blip r:embed="rId5"/>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300511" y="4894953"/>
            <a:ext cx="1837489"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0002035" y="2331509"/>
            <a:ext cx="2434440" cy="2331508"/>
          </a:xfrm>
          <a:blipFill>
            <a:blip r:embed="rId6"/>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2452802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7029"/>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78770"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78770"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3832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503832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997885"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97885"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315580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2359821" cy="2359486"/>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557177" y="2331509"/>
            <a:ext cx="2359821" cy="2359486"/>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557177"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518439" y="2331509"/>
            <a:ext cx="2359821" cy="2359486"/>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518439"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479702" y="2331509"/>
            <a:ext cx="2359821" cy="2359486"/>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479702" y="4896167"/>
            <a:ext cx="2359821" cy="565026"/>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757479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600059" y="880955"/>
            <a:ext cx="11239464" cy="565091"/>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95914" y="2331509"/>
            <a:ext cx="1772198" cy="1771946"/>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95914"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63767" y="2331509"/>
            <a:ext cx="1772198" cy="1771946"/>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63767"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332139" y="2331509"/>
            <a:ext cx="1772198" cy="1771946"/>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332139" y="4319768"/>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699473" y="2331509"/>
            <a:ext cx="1772198" cy="1771946"/>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699473"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0067325" y="2331509"/>
            <a:ext cx="1772198" cy="1771946"/>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1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0067325" y="4319767"/>
            <a:ext cx="1772198" cy="847540"/>
          </a:xfrm>
        </p:spPr>
        <p:txBody>
          <a:bodyPr/>
          <a:lstStyle>
            <a:lvl1pPr marL="0" indent="0" algn="ctr">
              <a:spcBef>
                <a:spcPts val="0"/>
              </a:spcBef>
              <a:buNone/>
              <a:defRPr sz="1836">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874020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1969172"/>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Click to edit Master title style</a:t>
            </a:r>
          </a:p>
        </p:txBody>
      </p:sp>
      <p:sp>
        <p:nvSpPr>
          <p:cNvPr id="5" name="Text Placeholder 4"/>
          <p:cNvSpPr>
            <a:spLocks noGrp="1"/>
          </p:cNvSpPr>
          <p:nvPr>
            <p:ph type="body" sz="quarter" idx="12"/>
          </p:nvPr>
        </p:nvSpPr>
        <p:spPr>
          <a:xfrm>
            <a:off x="274638" y="3264557"/>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Click to edit Master text styles</a:t>
            </a:r>
          </a:p>
        </p:txBody>
      </p:sp>
      <p:pic>
        <p:nvPicPr>
          <p:cNvPr id="3" name="Picture 2" descr="Graphical user interface, application&#10;&#10;Description automatically generated">
            <a:extLst>
              <a:ext uri="{FF2B5EF4-FFF2-40B4-BE49-F238E27FC236}">
                <a16:creationId xmlns:a16="http://schemas.microsoft.com/office/drawing/2014/main" id="{4E0F8CE8-9FCD-9267-1DAB-E75B81585BA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5684837" y="0"/>
            <a:ext cx="7097233" cy="2895600"/>
          </a:xfrm>
          <a:prstGeom prst="rect">
            <a:avLst/>
          </a:prstGeom>
        </p:spPr>
      </p:pic>
      <p:sp>
        <p:nvSpPr>
          <p:cNvPr id="4" name="TextBox 3">
            <a:extLst>
              <a:ext uri="{FF2B5EF4-FFF2-40B4-BE49-F238E27FC236}">
                <a16:creationId xmlns:a16="http://schemas.microsoft.com/office/drawing/2014/main" id="{57D23429-3254-61B0-8026-535AD218312C}"/>
              </a:ext>
            </a:extLst>
          </p:cNvPr>
          <p:cNvSpPr txBox="1"/>
          <p:nvPr userDrawn="1"/>
        </p:nvSpPr>
        <p:spPr>
          <a:xfrm>
            <a:off x="1159156" y="2750379"/>
            <a:ext cx="11601574" cy="5142946"/>
          </a:xfrm>
          <a:prstGeom prst="rect">
            <a:avLst/>
          </a:prstGeom>
          <a:noFill/>
        </p:spPr>
        <p:txBody>
          <a:bodyPr wrap="none" lIns="182880" tIns="146304" rIns="182880" bIns="146304" rtlCol="0">
            <a:spAutoFit/>
          </a:bodyPr>
          <a:lstStyle/>
          <a:p>
            <a:pPr>
              <a:lnSpc>
                <a:spcPct val="90000"/>
              </a:lnSpc>
              <a:spcAft>
                <a:spcPts val="600"/>
              </a:spcAft>
            </a:pPr>
            <a:r>
              <a:rPr lang="en-US" sz="35000">
                <a:solidFill>
                  <a:schemeClr val="accent2"/>
                </a:solidFill>
              </a:rPr>
              <a:t>demo</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951" y="2355795"/>
            <a:ext cx="3245833" cy="56509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443449" y="2355795"/>
            <a:ext cx="7398732" cy="439479"/>
          </a:xfrm>
        </p:spPr>
        <p:txBody>
          <a:bodyPr anchor="t"/>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96951" y="2059499"/>
            <a:ext cx="324592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441841" y="2059499"/>
            <a:ext cx="7400340"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7518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3098"/>
            <a:ext cx="3245833"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5904"/>
            <a:ext cx="6801197" cy="439479"/>
          </a:xfrm>
        </p:spPr>
        <p:txBody>
          <a:bodyPr anchor="ctr"/>
          <a:lstStyle>
            <a:lvl1pPr marL="236387" indent="-236387">
              <a:spcAft>
                <a:spcPts val="612"/>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603479" y="-208004"/>
            <a:ext cx="600100"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5239486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65289"/>
            <a:ext cx="12436475" cy="552923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6528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2141102"/>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449" indent="0">
              <a:buNone/>
              <a:tabLst>
                <a:tab pos="351343" algn="l"/>
              </a:tabLst>
              <a:defRPr sz="2448">
                <a:solidFill>
                  <a:schemeClr val="tx1"/>
                </a:solidFill>
                <a:latin typeface="Consolas" panose="020B0609020204030204" pitchFamily="49" charset="0"/>
                <a:cs typeface="Consolas" panose="020B0609020204030204" pitchFamily="49" charset="0"/>
              </a:defRPr>
            </a:lvl2pPr>
            <a:lvl3pPr marL="596241" indent="0">
              <a:buNone/>
              <a:tabLst>
                <a:tab pos="581254" algn="l"/>
              </a:tabLst>
              <a:defRPr sz="2448">
                <a:solidFill>
                  <a:schemeClr val="tx1"/>
                </a:solidFill>
                <a:latin typeface="Consolas" panose="020B0609020204030204" pitchFamily="49" charset="0"/>
                <a:cs typeface="Consolas" panose="020B0609020204030204" pitchFamily="49" charset="0"/>
              </a:defRPr>
            </a:lvl3pPr>
            <a:lvl4pPr marL="830773" indent="0">
              <a:buNone/>
              <a:tabLst>
                <a:tab pos="816022" algn="l"/>
              </a:tabLst>
              <a:defRPr sz="2448">
                <a:solidFill>
                  <a:schemeClr val="tx1"/>
                </a:solidFill>
                <a:latin typeface="Consolas" panose="020B0609020204030204" pitchFamily="49" charset="0"/>
                <a:cs typeface="Consolas" panose="020B0609020204030204" pitchFamily="49" charset="0"/>
              </a:defRPr>
            </a:lvl4pPr>
            <a:lvl5pPr marL="1071912" indent="0">
              <a:buNone/>
              <a:tabLst>
                <a:tab pos="1049171" algn="l"/>
              </a:tabLst>
              <a:defRPr sz="244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0407638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8148" y="1255181"/>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83419"/>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83419"/>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3560720"/>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578808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436475" cy="411110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600059" y="4308681"/>
            <a:ext cx="11239464" cy="502246"/>
          </a:xfrm>
        </p:spPr>
        <p:txBody>
          <a:bodyPr/>
          <a:lstStyle>
            <a:lvl1pPr>
              <a:defRPr sz="3264">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864322" cy="45503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8147" y="673657"/>
            <a:ext cx="11239464" cy="376684"/>
          </a:xfrm>
        </p:spPr>
        <p:txBody>
          <a:bodyPr/>
          <a:lstStyle>
            <a:lvl1pPr marL="0" indent="0">
              <a:buNone/>
              <a:tabLst/>
              <a:defRPr sz="2448">
                <a:solidFill>
                  <a:srgbClr val="000000"/>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603006" y="5095973"/>
            <a:ext cx="11239464" cy="376684"/>
          </a:xfrm>
        </p:spPr>
        <p:txBody>
          <a:bodyPr wrap="square">
            <a:spAutoFit/>
          </a:bodyPr>
          <a:lstStyle>
            <a:lvl1pPr marL="0" indent="0">
              <a:spcBef>
                <a:spcPts val="612"/>
              </a:spcBef>
              <a:spcAft>
                <a:spcPts val="0"/>
              </a:spcAft>
              <a:buNone/>
              <a:defRPr sz="2448">
                <a:solidFill>
                  <a:schemeClr val="tx1"/>
                </a:solidFill>
                <a:latin typeface="+mn-lt"/>
                <a:cs typeface="Segoe UI" panose="020B0502040204020203" pitchFamily="34" charset="0"/>
              </a:defRPr>
            </a:lvl1pPr>
            <a:lvl2pPr marL="233079" indent="0">
              <a:buNone/>
              <a:defRPr sz="2448">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25150815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600060" y="466302"/>
            <a:ext cx="4121915" cy="502246"/>
          </a:xfrm>
        </p:spPr>
        <p:txBody>
          <a:bodyPr/>
          <a:lstStyle>
            <a:lvl1pPr>
              <a:defRPr sz="3264">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00776" y="1364778"/>
            <a:ext cx="4121199"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310375"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316270"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17042" y="723305"/>
            <a:ext cx="5918302" cy="376684"/>
          </a:xfrm>
        </p:spPr>
        <p:txBody>
          <a:bodyPr/>
          <a:lstStyle>
            <a:lvl1pPr marL="0" indent="0">
              <a:buNone/>
              <a:tabLst/>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153638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7126100" cy="69945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727455" y="466302"/>
            <a:ext cx="4112068" cy="502246"/>
          </a:xfrm>
        </p:spPr>
        <p:txBody>
          <a:bodyPr/>
          <a:lstStyle>
            <a:lvl1pPr>
              <a:defRPr sz="3264">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864322" cy="502115"/>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203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5914" y="720066"/>
            <a:ext cx="5936474" cy="376684"/>
          </a:xfrm>
        </p:spPr>
        <p:txBody>
          <a:bodyPr/>
          <a:lstStyle>
            <a:lvl1pPr marL="0" indent="0">
              <a:buNone/>
              <a:defRPr sz="2448">
                <a:solidFill>
                  <a:srgbClr val="2F2F2F"/>
                </a:solidFill>
                <a:latin typeface="Consolas" panose="020B0609020204030204" pitchFamily="49" charset="0"/>
                <a:cs typeface="Consolas" panose="020B0609020204030204" pitchFamily="49" charset="0"/>
              </a:defRPr>
            </a:lvl1pPr>
            <a:lvl2pPr marL="353343" indent="0">
              <a:buNone/>
              <a:defRPr sz="244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062" indent="0">
              <a:buNone/>
              <a:defRPr sz="203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524"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591" indent="0">
              <a:buNone/>
              <a:defRPr sz="183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7455" y="1363285"/>
            <a:ext cx="4114725" cy="376684"/>
          </a:xfrm>
        </p:spPr>
        <p:txBody>
          <a:bodyPr wrap="square">
            <a:spAutoFit/>
          </a:bodyPr>
          <a:lstStyle>
            <a:lvl1pPr marL="0" indent="0">
              <a:lnSpc>
                <a:spcPct val="100000"/>
              </a:lnSpc>
              <a:spcBef>
                <a:spcPts val="612"/>
              </a:spcBef>
              <a:spcAft>
                <a:spcPts val="0"/>
              </a:spcAft>
              <a:buNone/>
              <a:defRPr sz="244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1"/>
              </a:spcBef>
              <a:spcAft>
                <a:spcPts val="61"/>
              </a:spcAft>
              <a:buNone/>
              <a:defRPr sz="2448" b="0" i="0">
                <a:solidFill>
                  <a:srgbClr val="2F2F2F"/>
                </a:solidFill>
                <a:latin typeface="Segoe UI" panose="020B0502040204020203" pitchFamily="34" charset="0"/>
                <a:cs typeface="Segoe UI" panose="020B0502040204020203" pitchFamily="34" charset="0"/>
              </a:defRPr>
            </a:lvl2pPr>
            <a:lvl3pPr marL="466159" indent="0">
              <a:buNone/>
              <a:defRPr/>
            </a:lvl3pPr>
            <a:lvl4pPr marL="699237" indent="0">
              <a:buNone/>
              <a:defRPr/>
            </a:lvl4pPr>
            <a:lvl5pPr marL="932317" indent="0">
              <a:buNone/>
              <a:defRPr/>
            </a:lvl5pPr>
          </a:lstStyle>
          <a:p>
            <a:pPr lvl="0"/>
            <a:r>
              <a:rPr lang="en-US"/>
              <a:t>Click to edit text</a:t>
            </a:r>
          </a:p>
        </p:txBody>
      </p:sp>
    </p:spTree>
    <p:extLst>
      <p:ext uri="{BB962C8B-B14F-4D97-AF65-F5344CB8AC3E}">
        <p14:creationId xmlns:p14="http://schemas.microsoft.com/office/powerpoint/2010/main" val="23981599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605" y="340"/>
            <a:ext cx="12435266" cy="6993845"/>
          </a:xfrm>
          <a:prstGeom prst="rect">
            <a:avLst/>
          </a:prstGeom>
        </p:spPr>
      </p:pic>
      <p:sp>
        <p:nvSpPr>
          <p:cNvPr id="2" name="Title 1"/>
          <p:cNvSpPr>
            <a:spLocks noGrp="1"/>
          </p:cNvSpPr>
          <p:nvPr>
            <p:ph type="title" hasCustomPrompt="1"/>
          </p:nvPr>
        </p:nvSpPr>
        <p:spPr>
          <a:xfrm>
            <a:off x="596951" y="3037104"/>
            <a:ext cx="6342602"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6342602"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35714308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37104"/>
            <a:ext cx="9327356"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251123"/>
          </a:xfrm>
          <a:noFill/>
        </p:spPr>
        <p:txBody>
          <a:bodyPr lIns="0" tIns="0" rIns="0" bIns="0">
            <a:spAutoFit/>
          </a:bodyPr>
          <a:lstStyle>
            <a:lvl1pPr marL="0" indent="0">
              <a:spcBef>
                <a:spcPts val="0"/>
              </a:spcBef>
              <a:spcAft>
                <a:spcPts val="0"/>
              </a:spcAft>
              <a:buFont typeface="Arial" panose="020B0604020202020204" pitchFamily="34" charset="0"/>
              <a:buNone/>
              <a:defRPr sz="1632"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1988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436475" cy="6994525"/>
          </a:xfrm>
          <a:prstGeom prst="rect">
            <a:avLst/>
          </a:prstGeom>
        </p:spPr>
      </p:pic>
      <p:sp>
        <p:nvSpPr>
          <p:cNvPr id="2" name="Title 1"/>
          <p:cNvSpPr>
            <a:spLocks noGrp="1"/>
          </p:cNvSpPr>
          <p:nvPr>
            <p:ph type="title" hasCustomPrompt="1"/>
          </p:nvPr>
        </p:nvSpPr>
        <p:spPr>
          <a:xfrm>
            <a:off x="596951" y="3039740"/>
            <a:ext cx="6808970" cy="565027"/>
          </a:xfrm>
          <a:noFill/>
        </p:spPr>
        <p:txBody>
          <a:bodyPr lIns="0" tIns="0" rIns="0" bIns="0" anchor="b" anchorCtr="0">
            <a:spAutoFit/>
          </a:bodyPr>
          <a:lstStyle>
            <a:lvl1pPr algn="l" defTabSz="951304" rtl="0" eaLnBrk="1" latinLnBrk="0" hangingPunct="1">
              <a:lnSpc>
                <a:spcPct val="90000"/>
              </a:lnSpc>
              <a:spcBef>
                <a:spcPct val="0"/>
              </a:spcBef>
              <a:buNone/>
              <a:defRPr lang="en-US" sz="408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06663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image" Target="../media/image1.emf"/><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theme" Target="../theme/theme2.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3.xml"/><Relationship Id="rId18" Type="http://schemas.openxmlformats.org/officeDocument/2006/relationships/slideLayout" Target="../slideLayouts/slideLayout38.xml"/><Relationship Id="rId26" Type="http://schemas.openxmlformats.org/officeDocument/2006/relationships/slideLayout" Target="../slideLayouts/slideLayout46.xml"/><Relationship Id="rId39" Type="http://schemas.openxmlformats.org/officeDocument/2006/relationships/image" Target="../media/image8.svg"/><Relationship Id="rId21" Type="http://schemas.openxmlformats.org/officeDocument/2006/relationships/slideLayout" Target="../slideLayouts/slideLayout41.xml"/><Relationship Id="rId34" Type="http://schemas.openxmlformats.org/officeDocument/2006/relationships/slideLayout" Target="../slideLayouts/slideLayout54.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5" Type="http://schemas.openxmlformats.org/officeDocument/2006/relationships/slideLayout" Target="../slideLayouts/slideLayout45.xml"/><Relationship Id="rId33" Type="http://schemas.openxmlformats.org/officeDocument/2006/relationships/slideLayout" Target="../slideLayouts/slideLayout53.xml"/><Relationship Id="rId38" Type="http://schemas.openxmlformats.org/officeDocument/2006/relationships/image" Target="../media/image7.png"/><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29" Type="http://schemas.openxmlformats.org/officeDocument/2006/relationships/slideLayout" Target="../slideLayouts/slideLayout49.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slideLayout" Target="../slideLayouts/slideLayout44.xml"/><Relationship Id="rId32" Type="http://schemas.openxmlformats.org/officeDocument/2006/relationships/slideLayout" Target="../slideLayouts/slideLayout52.xml"/><Relationship Id="rId37" Type="http://schemas.openxmlformats.org/officeDocument/2006/relationships/theme" Target="../theme/theme3.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slideLayout" Target="../slideLayouts/slideLayout43.xml"/><Relationship Id="rId28" Type="http://schemas.openxmlformats.org/officeDocument/2006/relationships/slideLayout" Target="../slideLayouts/slideLayout48.xml"/><Relationship Id="rId36" Type="http://schemas.openxmlformats.org/officeDocument/2006/relationships/slideLayout" Target="../slideLayouts/slideLayout56.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31" Type="http://schemas.openxmlformats.org/officeDocument/2006/relationships/slideLayout" Target="../slideLayouts/slideLayout51.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slideLayout" Target="../slideLayouts/slideLayout42.xml"/><Relationship Id="rId27" Type="http://schemas.openxmlformats.org/officeDocument/2006/relationships/slideLayout" Target="../slideLayouts/slideLayout47.xml"/><Relationship Id="rId30" Type="http://schemas.openxmlformats.org/officeDocument/2006/relationships/slideLayout" Target="../slideLayouts/slideLayout50.xml"/><Relationship Id="rId35" Type="http://schemas.openxmlformats.org/officeDocument/2006/relationships/slideLayout" Target="../slideLayouts/slideLayout55.xml"/><Relationship Id="rId8" Type="http://schemas.openxmlformats.org/officeDocument/2006/relationships/slideLayout" Target="../slideLayouts/slideLayout28.xml"/><Relationship Id="rId3"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9.xml"/><Relationship Id="rId18" Type="http://schemas.openxmlformats.org/officeDocument/2006/relationships/slideLayout" Target="../slideLayouts/slideLayout74.xml"/><Relationship Id="rId26" Type="http://schemas.openxmlformats.org/officeDocument/2006/relationships/slideLayout" Target="../slideLayouts/slideLayout82.xml"/><Relationship Id="rId39" Type="http://schemas.openxmlformats.org/officeDocument/2006/relationships/slideLayout" Target="../slideLayouts/slideLayout95.xml"/><Relationship Id="rId21" Type="http://schemas.openxmlformats.org/officeDocument/2006/relationships/slideLayout" Target="../slideLayouts/slideLayout77.xml"/><Relationship Id="rId34" Type="http://schemas.openxmlformats.org/officeDocument/2006/relationships/slideLayout" Target="../slideLayouts/slideLayout90.xml"/><Relationship Id="rId42" Type="http://schemas.openxmlformats.org/officeDocument/2006/relationships/slideLayout" Target="../slideLayouts/slideLayout98.xml"/><Relationship Id="rId47" Type="http://schemas.openxmlformats.org/officeDocument/2006/relationships/slideLayout" Target="../slideLayouts/slideLayout103.xml"/><Relationship Id="rId50" Type="http://schemas.openxmlformats.org/officeDocument/2006/relationships/theme" Target="../theme/theme4.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9" Type="http://schemas.openxmlformats.org/officeDocument/2006/relationships/slideLayout" Target="../slideLayouts/slideLayout85.xml"/><Relationship Id="rId11" Type="http://schemas.openxmlformats.org/officeDocument/2006/relationships/slideLayout" Target="../slideLayouts/slideLayout67.xml"/><Relationship Id="rId24" Type="http://schemas.openxmlformats.org/officeDocument/2006/relationships/slideLayout" Target="../slideLayouts/slideLayout80.xml"/><Relationship Id="rId32" Type="http://schemas.openxmlformats.org/officeDocument/2006/relationships/slideLayout" Target="../slideLayouts/slideLayout88.xml"/><Relationship Id="rId37" Type="http://schemas.openxmlformats.org/officeDocument/2006/relationships/slideLayout" Target="../slideLayouts/slideLayout93.xml"/><Relationship Id="rId40" Type="http://schemas.openxmlformats.org/officeDocument/2006/relationships/slideLayout" Target="../slideLayouts/slideLayout96.xml"/><Relationship Id="rId45" Type="http://schemas.openxmlformats.org/officeDocument/2006/relationships/slideLayout" Target="../slideLayouts/slideLayout101.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23" Type="http://schemas.openxmlformats.org/officeDocument/2006/relationships/slideLayout" Target="../slideLayouts/slideLayout79.xml"/><Relationship Id="rId28" Type="http://schemas.openxmlformats.org/officeDocument/2006/relationships/slideLayout" Target="../slideLayouts/slideLayout84.xml"/><Relationship Id="rId36" Type="http://schemas.openxmlformats.org/officeDocument/2006/relationships/slideLayout" Target="../slideLayouts/slideLayout92.xml"/><Relationship Id="rId49" Type="http://schemas.openxmlformats.org/officeDocument/2006/relationships/slideLayout" Target="../slideLayouts/slideLayout105.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31" Type="http://schemas.openxmlformats.org/officeDocument/2006/relationships/slideLayout" Target="../slideLayouts/slideLayout87.xml"/><Relationship Id="rId44" Type="http://schemas.openxmlformats.org/officeDocument/2006/relationships/slideLayout" Target="../slideLayouts/slideLayout100.xml"/><Relationship Id="rId52" Type="http://schemas.openxmlformats.org/officeDocument/2006/relationships/image" Target="../media/image8.svg"/><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slideLayout" Target="../slideLayouts/slideLayout78.xml"/><Relationship Id="rId27" Type="http://schemas.openxmlformats.org/officeDocument/2006/relationships/slideLayout" Target="../slideLayouts/slideLayout83.xml"/><Relationship Id="rId30" Type="http://schemas.openxmlformats.org/officeDocument/2006/relationships/slideLayout" Target="../slideLayouts/slideLayout86.xml"/><Relationship Id="rId35" Type="http://schemas.openxmlformats.org/officeDocument/2006/relationships/slideLayout" Target="../slideLayouts/slideLayout91.xml"/><Relationship Id="rId43" Type="http://schemas.openxmlformats.org/officeDocument/2006/relationships/slideLayout" Target="../slideLayouts/slideLayout99.xml"/><Relationship Id="rId48" Type="http://schemas.openxmlformats.org/officeDocument/2006/relationships/slideLayout" Target="../slideLayouts/slideLayout104.xml"/><Relationship Id="rId8" Type="http://schemas.openxmlformats.org/officeDocument/2006/relationships/slideLayout" Target="../slideLayouts/slideLayout64.xml"/><Relationship Id="rId51" Type="http://schemas.openxmlformats.org/officeDocument/2006/relationships/image" Target="../media/image7.png"/><Relationship Id="rId3" Type="http://schemas.openxmlformats.org/officeDocument/2006/relationships/slideLayout" Target="../slideLayouts/slideLayout59.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5" Type="http://schemas.openxmlformats.org/officeDocument/2006/relationships/slideLayout" Target="../slideLayouts/slideLayout81.xml"/><Relationship Id="rId33" Type="http://schemas.openxmlformats.org/officeDocument/2006/relationships/slideLayout" Target="../slideLayouts/slideLayout89.xml"/><Relationship Id="rId38" Type="http://schemas.openxmlformats.org/officeDocument/2006/relationships/slideLayout" Target="../slideLayouts/slideLayout94.xml"/><Relationship Id="rId46" Type="http://schemas.openxmlformats.org/officeDocument/2006/relationships/slideLayout" Target="../slideLayouts/slideLayout102.xml"/><Relationship Id="rId20" Type="http://schemas.openxmlformats.org/officeDocument/2006/relationships/slideLayout" Target="../slideLayouts/slideLayout76.xml"/><Relationship Id="rId41" Type="http://schemas.openxmlformats.org/officeDocument/2006/relationships/slideLayout" Target="../slideLayouts/slideLayout97.xml"/><Relationship Id="rId1" Type="http://schemas.openxmlformats.org/officeDocument/2006/relationships/slideLayout" Target="../slideLayouts/slideLayout57.xml"/><Relationship Id="rId6"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26" Type="http://schemas.openxmlformats.org/officeDocument/2006/relationships/slideLayout" Target="../slideLayouts/slideLayout131.xml"/><Relationship Id="rId39" Type="http://schemas.openxmlformats.org/officeDocument/2006/relationships/slideLayout" Target="../slideLayouts/slideLayout144.xml"/><Relationship Id="rId21" Type="http://schemas.openxmlformats.org/officeDocument/2006/relationships/slideLayout" Target="../slideLayouts/slideLayout126.xml"/><Relationship Id="rId34" Type="http://schemas.openxmlformats.org/officeDocument/2006/relationships/slideLayout" Target="../slideLayouts/slideLayout139.xml"/><Relationship Id="rId42" Type="http://schemas.openxmlformats.org/officeDocument/2006/relationships/slideLayout" Target="../slideLayouts/slideLayout147.xml"/><Relationship Id="rId47" Type="http://schemas.openxmlformats.org/officeDocument/2006/relationships/slideLayout" Target="../slideLayouts/slideLayout152.xml"/><Relationship Id="rId50" Type="http://schemas.openxmlformats.org/officeDocument/2006/relationships/theme" Target="../theme/theme5.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9" Type="http://schemas.openxmlformats.org/officeDocument/2006/relationships/slideLayout" Target="../slideLayouts/slideLayout134.xml"/><Relationship Id="rId11" Type="http://schemas.openxmlformats.org/officeDocument/2006/relationships/slideLayout" Target="../slideLayouts/slideLayout116.xml"/><Relationship Id="rId24" Type="http://schemas.openxmlformats.org/officeDocument/2006/relationships/slideLayout" Target="../slideLayouts/slideLayout129.xml"/><Relationship Id="rId32" Type="http://schemas.openxmlformats.org/officeDocument/2006/relationships/slideLayout" Target="../slideLayouts/slideLayout137.xml"/><Relationship Id="rId37" Type="http://schemas.openxmlformats.org/officeDocument/2006/relationships/slideLayout" Target="../slideLayouts/slideLayout142.xml"/><Relationship Id="rId40" Type="http://schemas.openxmlformats.org/officeDocument/2006/relationships/slideLayout" Target="../slideLayouts/slideLayout145.xml"/><Relationship Id="rId45" Type="http://schemas.openxmlformats.org/officeDocument/2006/relationships/slideLayout" Target="../slideLayouts/slideLayout150.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23" Type="http://schemas.openxmlformats.org/officeDocument/2006/relationships/slideLayout" Target="../slideLayouts/slideLayout128.xml"/><Relationship Id="rId28" Type="http://schemas.openxmlformats.org/officeDocument/2006/relationships/slideLayout" Target="../slideLayouts/slideLayout133.xml"/><Relationship Id="rId36" Type="http://schemas.openxmlformats.org/officeDocument/2006/relationships/slideLayout" Target="../slideLayouts/slideLayout141.xml"/><Relationship Id="rId49" Type="http://schemas.openxmlformats.org/officeDocument/2006/relationships/slideLayout" Target="../slideLayouts/slideLayout154.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31" Type="http://schemas.openxmlformats.org/officeDocument/2006/relationships/slideLayout" Target="../slideLayouts/slideLayout136.xml"/><Relationship Id="rId44" Type="http://schemas.openxmlformats.org/officeDocument/2006/relationships/slideLayout" Target="../slideLayouts/slideLayout149.xml"/><Relationship Id="rId52" Type="http://schemas.openxmlformats.org/officeDocument/2006/relationships/image" Target="../media/image8.sv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 Id="rId22" Type="http://schemas.openxmlformats.org/officeDocument/2006/relationships/slideLayout" Target="../slideLayouts/slideLayout127.xml"/><Relationship Id="rId27" Type="http://schemas.openxmlformats.org/officeDocument/2006/relationships/slideLayout" Target="../slideLayouts/slideLayout132.xml"/><Relationship Id="rId30" Type="http://schemas.openxmlformats.org/officeDocument/2006/relationships/slideLayout" Target="../slideLayouts/slideLayout135.xml"/><Relationship Id="rId35" Type="http://schemas.openxmlformats.org/officeDocument/2006/relationships/slideLayout" Target="../slideLayouts/slideLayout140.xml"/><Relationship Id="rId43" Type="http://schemas.openxmlformats.org/officeDocument/2006/relationships/slideLayout" Target="../slideLayouts/slideLayout148.xml"/><Relationship Id="rId48" Type="http://schemas.openxmlformats.org/officeDocument/2006/relationships/slideLayout" Target="../slideLayouts/slideLayout153.xml"/><Relationship Id="rId8" Type="http://schemas.openxmlformats.org/officeDocument/2006/relationships/slideLayout" Target="../slideLayouts/slideLayout113.xml"/><Relationship Id="rId51" Type="http://schemas.openxmlformats.org/officeDocument/2006/relationships/image" Target="../media/image7.png"/><Relationship Id="rId3" Type="http://schemas.openxmlformats.org/officeDocument/2006/relationships/slideLayout" Target="../slideLayouts/slideLayout108.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5" Type="http://schemas.openxmlformats.org/officeDocument/2006/relationships/slideLayout" Target="../slideLayouts/slideLayout130.xml"/><Relationship Id="rId33" Type="http://schemas.openxmlformats.org/officeDocument/2006/relationships/slideLayout" Target="../slideLayouts/slideLayout138.xml"/><Relationship Id="rId38" Type="http://schemas.openxmlformats.org/officeDocument/2006/relationships/slideLayout" Target="../slideLayouts/slideLayout143.xml"/><Relationship Id="rId46" Type="http://schemas.openxmlformats.org/officeDocument/2006/relationships/slideLayout" Target="../slideLayouts/slideLayout151.xml"/><Relationship Id="rId20" Type="http://schemas.openxmlformats.org/officeDocument/2006/relationships/slideLayout" Target="../slideLayouts/slideLayout125.xml"/><Relationship Id="rId41" Type="http://schemas.openxmlformats.org/officeDocument/2006/relationships/slideLayout" Target="../slideLayouts/slideLayout146.xml"/><Relationship Id="rId1" Type="http://schemas.openxmlformats.org/officeDocument/2006/relationships/slideLayout" Target="../slideLayouts/slideLayout106.xml"/><Relationship Id="rId6"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17"/>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463" r:id="rId10"/>
    <p:sldLayoutId id="2147484256" r:id="rId11"/>
    <p:sldLayoutId id="2147484257" r:id="rId12"/>
    <p:sldLayoutId id="2147484260" r:id="rId13"/>
    <p:sldLayoutId id="2147484299" r:id="rId14"/>
    <p:sldLayoutId id="2147484263" r:id="rId15"/>
  </p:sldLayoutIdLst>
  <p:transition>
    <p:fade/>
  </p:transition>
  <p:txStyles>
    <p:titleStyle>
      <a:lvl1pPr algn="l" defTabSz="932742" rtl="0" eaLnBrk="1" latinLnBrk="0" hangingPunct="1">
        <a:lnSpc>
          <a:spcPct val="90000"/>
        </a:lnSpc>
        <a:spcBef>
          <a:spcPct val="0"/>
        </a:spcBef>
        <a:buNone/>
        <a:defRPr lang="en-US" sz="4800" b="1" kern="1200" cap="none" spc="-102" baseline="0" dirty="0" smtClean="0">
          <a:ln w="3175">
            <a:noFill/>
          </a:ln>
          <a:solidFill>
            <a:schemeClr val="accent1"/>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500" r:id="rId1"/>
    <p:sldLayoutId id="2147484501" r:id="rId2"/>
    <p:sldLayoutId id="2147484502" r:id="rId3"/>
    <p:sldLayoutId id="2147484503" r:id="rId4"/>
    <p:sldLayoutId id="2147484504" r:id="rId5"/>
  </p:sldLayoutIdLst>
  <p:transition>
    <p:fade/>
  </p:transition>
  <p:txStyles>
    <p:titleStyle>
      <a:lvl1pPr algn="l" defTabSz="932742" rtl="0" eaLnBrk="1" latinLnBrk="0" hangingPunct="1">
        <a:lnSpc>
          <a:spcPct val="90000"/>
        </a:lnSpc>
        <a:spcBef>
          <a:spcPct val="0"/>
        </a:spcBef>
        <a:buNone/>
        <a:defRPr lang="en-US" sz="4800" b="1" kern="1200" cap="none" spc="-102" baseline="0" dirty="0" smtClean="0">
          <a:ln w="3175">
            <a:noFill/>
          </a:ln>
          <a:solidFill>
            <a:schemeClr val="accent2"/>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8">
            <a:extLst>
              <a:ext uri="{96DAC541-7B7A-43D3-8B79-37D633B846F1}">
                <asvg:svgBlip xmlns:asvg="http://schemas.microsoft.com/office/drawing/2016/SVG/main" r:embed="rId39"/>
              </a:ext>
            </a:extLst>
          </a:blip>
          <a:srcRect/>
          <a:stretch/>
        </p:blipFill>
        <p:spPr>
          <a:xfrm rot="5400000">
            <a:off x="9701109" y="2797711"/>
            <a:ext cx="6994525" cy="1399103"/>
          </a:xfrm>
          <a:prstGeom prst="rect">
            <a:avLst/>
          </a:prstGeom>
        </p:spPr>
      </p:pic>
    </p:spTree>
    <p:extLst>
      <p:ext uri="{BB962C8B-B14F-4D97-AF65-F5344CB8AC3E}">
        <p14:creationId xmlns:p14="http://schemas.microsoft.com/office/powerpoint/2010/main" val="1556606793"/>
      </p:ext>
    </p:extLst>
  </p:cSld>
  <p:clrMap bg1="dk1" tx1="lt1" bg2="dk2" tx2="lt2" accent1="accent1" accent2="accent2" accent3="accent3" accent4="accent4" accent5="accent5" accent6="accent6" hlink="hlink" folHlink="folHlink"/>
  <p:sldLayoutIdLst>
    <p:sldLayoutId id="2147484606" r:id="rId1"/>
    <p:sldLayoutId id="2147484607" r:id="rId2"/>
    <p:sldLayoutId id="2147484608" r:id="rId3"/>
    <p:sldLayoutId id="2147484609" r:id="rId4"/>
    <p:sldLayoutId id="2147484610" r:id="rId5"/>
    <p:sldLayoutId id="2147484611" r:id="rId6"/>
    <p:sldLayoutId id="2147484612" r:id="rId7"/>
    <p:sldLayoutId id="2147484613" r:id="rId8"/>
    <p:sldLayoutId id="2147484614" r:id="rId9"/>
    <p:sldLayoutId id="2147484615" r:id="rId10"/>
    <p:sldLayoutId id="2147484616" r:id="rId11"/>
    <p:sldLayoutId id="2147484617" r:id="rId12"/>
    <p:sldLayoutId id="2147484618" r:id="rId13"/>
    <p:sldLayoutId id="2147484619" r:id="rId14"/>
    <p:sldLayoutId id="2147484620" r:id="rId15"/>
    <p:sldLayoutId id="2147484621" r:id="rId16"/>
    <p:sldLayoutId id="2147484622" r:id="rId17"/>
    <p:sldLayoutId id="2147484623" r:id="rId18"/>
    <p:sldLayoutId id="2147484624" r:id="rId19"/>
    <p:sldLayoutId id="2147484625" r:id="rId20"/>
    <p:sldLayoutId id="2147484626" r:id="rId21"/>
    <p:sldLayoutId id="2147484627" r:id="rId22"/>
    <p:sldLayoutId id="2147484628" r:id="rId23"/>
    <p:sldLayoutId id="2147484629" r:id="rId24"/>
    <p:sldLayoutId id="2147484630" r:id="rId25"/>
    <p:sldLayoutId id="2147484631" r:id="rId26"/>
    <p:sldLayoutId id="2147484632" r:id="rId27"/>
    <p:sldLayoutId id="2147484633" r:id="rId28"/>
    <p:sldLayoutId id="2147484634" r:id="rId29"/>
    <p:sldLayoutId id="2147484635" r:id="rId30"/>
    <p:sldLayoutId id="2147484636" r:id="rId31"/>
    <p:sldLayoutId id="2147484637" r:id="rId32"/>
    <p:sldLayoutId id="2147484638" r:id="rId33"/>
    <p:sldLayoutId id="2147484639" r:id="rId34"/>
    <p:sldLayoutId id="2147484640" r:id="rId35"/>
    <p:sldLayoutId id="2147484641" r:id="rId36"/>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701109" y="2797711"/>
            <a:ext cx="6994525" cy="1399103"/>
          </a:xfrm>
          <a:prstGeom prst="rect">
            <a:avLst/>
          </a:prstGeom>
        </p:spPr>
      </p:pic>
    </p:spTree>
    <p:extLst>
      <p:ext uri="{BB962C8B-B14F-4D97-AF65-F5344CB8AC3E}">
        <p14:creationId xmlns:p14="http://schemas.microsoft.com/office/powerpoint/2010/main" val="4000257793"/>
      </p:ext>
    </p:extLst>
  </p:cSld>
  <p:clrMap bg1="dk1" tx1="lt1" bg2="dk2" tx2="lt2" accent1="accent1" accent2="accent2" accent3="accent3" accent4="accent4" accent5="accent5" accent6="accent6" hlink="hlink" folHlink="folHlink"/>
  <p:sldLayoutIdLst>
    <p:sldLayoutId id="2147484506" r:id="rId1"/>
    <p:sldLayoutId id="2147484507" r:id="rId2"/>
    <p:sldLayoutId id="2147484508" r:id="rId3"/>
    <p:sldLayoutId id="2147484509" r:id="rId4"/>
    <p:sldLayoutId id="2147484510" r:id="rId5"/>
    <p:sldLayoutId id="2147484511" r:id="rId6"/>
    <p:sldLayoutId id="2147484512" r:id="rId7"/>
    <p:sldLayoutId id="2147484513" r:id="rId8"/>
    <p:sldLayoutId id="2147484514" r:id="rId9"/>
    <p:sldLayoutId id="2147484515" r:id="rId10"/>
    <p:sldLayoutId id="2147484516" r:id="rId11"/>
    <p:sldLayoutId id="2147484517" r:id="rId12"/>
    <p:sldLayoutId id="2147484518" r:id="rId13"/>
    <p:sldLayoutId id="2147484519" r:id="rId14"/>
    <p:sldLayoutId id="2147484520" r:id="rId15"/>
    <p:sldLayoutId id="2147484521" r:id="rId16"/>
    <p:sldLayoutId id="2147484522" r:id="rId17"/>
    <p:sldLayoutId id="2147484523" r:id="rId18"/>
    <p:sldLayoutId id="2147484524" r:id="rId19"/>
    <p:sldLayoutId id="2147484525" r:id="rId20"/>
    <p:sldLayoutId id="2147484526" r:id="rId21"/>
    <p:sldLayoutId id="2147484527" r:id="rId22"/>
    <p:sldLayoutId id="2147484528" r:id="rId23"/>
    <p:sldLayoutId id="2147484529" r:id="rId24"/>
    <p:sldLayoutId id="2147484530" r:id="rId25"/>
    <p:sldLayoutId id="2147484531" r:id="rId26"/>
    <p:sldLayoutId id="2147484532" r:id="rId27"/>
    <p:sldLayoutId id="2147484533" r:id="rId28"/>
    <p:sldLayoutId id="2147484534" r:id="rId29"/>
    <p:sldLayoutId id="2147484535" r:id="rId30"/>
    <p:sldLayoutId id="2147484536" r:id="rId31"/>
    <p:sldLayoutId id="2147484537" r:id="rId32"/>
    <p:sldLayoutId id="2147484538" r:id="rId33"/>
    <p:sldLayoutId id="2147484539" r:id="rId34"/>
    <p:sldLayoutId id="2147484540" r:id="rId35"/>
    <p:sldLayoutId id="2147484541" r:id="rId36"/>
    <p:sldLayoutId id="2147484542" r:id="rId37"/>
    <p:sldLayoutId id="2147484543" r:id="rId38"/>
    <p:sldLayoutId id="2147484544" r:id="rId39"/>
    <p:sldLayoutId id="2147484545" r:id="rId40"/>
    <p:sldLayoutId id="2147484546" r:id="rId41"/>
    <p:sldLayoutId id="2147484547" r:id="rId42"/>
    <p:sldLayoutId id="2147484548" r:id="rId43"/>
    <p:sldLayoutId id="2147484549" r:id="rId44"/>
    <p:sldLayoutId id="2147484550" r:id="rId45"/>
    <p:sldLayoutId id="2147484551" r:id="rId46"/>
    <p:sldLayoutId id="2147484552" r:id="rId47"/>
    <p:sldLayoutId id="2147484553" r:id="rId48"/>
    <p:sldLayoutId id="2147484554" r:id="rId49"/>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701109" y="2797711"/>
            <a:ext cx="6994525" cy="1399103"/>
          </a:xfrm>
          <a:prstGeom prst="rect">
            <a:avLst/>
          </a:prstGeom>
        </p:spPr>
      </p:pic>
    </p:spTree>
    <p:extLst>
      <p:ext uri="{BB962C8B-B14F-4D97-AF65-F5344CB8AC3E}">
        <p14:creationId xmlns:p14="http://schemas.microsoft.com/office/powerpoint/2010/main" val="1604384193"/>
      </p:ext>
    </p:extLst>
  </p:cSld>
  <p:clrMap bg1="dk1" tx1="lt1" bg2="dk2" tx2="lt2" accent1="accent1" accent2="accent2" accent3="accent3" accent4="accent4" accent5="accent5" accent6="accent6" hlink="hlink" folHlink="folHlink"/>
  <p:sldLayoutIdLst>
    <p:sldLayoutId id="2147484556" r:id="rId1"/>
    <p:sldLayoutId id="2147484557" r:id="rId2"/>
    <p:sldLayoutId id="2147484558" r:id="rId3"/>
    <p:sldLayoutId id="2147484559" r:id="rId4"/>
    <p:sldLayoutId id="2147484560" r:id="rId5"/>
    <p:sldLayoutId id="2147484561" r:id="rId6"/>
    <p:sldLayoutId id="2147484562" r:id="rId7"/>
    <p:sldLayoutId id="2147484563" r:id="rId8"/>
    <p:sldLayoutId id="2147484564" r:id="rId9"/>
    <p:sldLayoutId id="2147484565" r:id="rId10"/>
    <p:sldLayoutId id="2147484566" r:id="rId11"/>
    <p:sldLayoutId id="2147484567" r:id="rId12"/>
    <p:sldLayoutId id="2147484568" r:id="rId13"/>
    <p:sldLayoutId id="2147484569" r:id="rId14"/>
    <p:sldLayoutId id="2147484570" r:id="rId15"/>
    <p:sldLayoutId id="2147484571" r:id="rId16"/>
    <p:sldLayoutId id="2147484572" r:id="rId17"/>
    <p:sldLayoutId id="2147484573" r:id="rId18"/>
    <p:sldLayoutId id="2147484574" r:id="rId19"/>
    <p:sldLayoutId id="2147484575" r:id="rId20"/>
    <p:sldLayoutId id="2147484576" r:id="rId21"/>
    <p:sldLayoutId id="2147484577" r:id="rId22"/>
    <p:sldLayoutId id="2147484578" r:id="rId23"/>
    <p:sldLayoutId id="2147484579" r:id="rId24"/>
    <p:sldLayoutId id="2147484580" r:id="rId25"/>
    <p:sldLayoutId id="2147484581" r:id="rId26"/>
    <p:sldLayoutId id="2147484582" r:id="rId27"/>
    <p:sldLayoutId id="2147484583" r:id="rId28"/>
    <p:sldLayoutId id="2147484584" r:id="rId29"/>
    <p:sldLayoutId id="2147484585" r:id="rId30"/>
    <p:sldLayoutId id="2147484586" r:id="rId31"/>
    <p:sldLayoutId id="2147484587" r:id="rId32"/>
    <p:sldLayoutId id="2147484588" r:id="rId33"/>
    <p:sldLayoutId id="2147484589" r:id="rId34"/>
    <p:sldLayoutId id="2147484590" r:id="rId35"/>
    <p:sldLayoutId id="2147484591" r:id="rId36"/>
    <p:sldLayoutId id="2147484592" r:id="rId37"/>
    <p:sldLayoutId id="2147484593" r:id="rId38"/>
    <p:sldLayoutId id="2147484594" r:id="rId39"/>
    <p:sldLayoutId id="2147484595" r:id="rId40"/>
    <p:sldLayoutId id="2147484596" r:id="rId41"/>
    <p:sldLayoutId id="2147484597" r:id="rId42"/>
    <p:sldLayoutId id="2147484598" r:id="rId43"/>
    <p:sldLayoutId id="2147484599" r:id="rId44"/>
    <p:sldLayoutId id="2147484600" r:id="rId45"/>
    <p:sldLayoutId id="2147484601" r:id="rId46"/>
    <p:sldLayoutId id="2147484602" r:id="rId47"/>
    <p:sldLayoutId id="2147484603" r:id="rId48"/>
    <p:sldLayoutId id="2147484604" r:id="rId49"/>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37.xml"/><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3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37.xml"/><Relationship Id="rId5" Type="http://schemas.openxmlformats.org/officeDocument/2006/relationships/image" Target="../media/image54.png"/><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17.xml"/><Relationship Id="rId1" Type="http://schemas.openxmlformats.org/officeDocument/2006/relationships/slideLayout" Target="../slideLayouts/slideLayout25.xml"/><Relationship Id="rId5" Type="http://schemas.microsoft.com/office/2007/relationships/hdphoto" Target="../media/hdphoto2.wdp"/><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7.xml"/><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5.xml"/></Relationships>
</file>

<file path=ppt/slides/_rels/slide23.xml.rels><?xml version="1.0" encoding="UTF-8" standalone="yes"?>
<Relationships xmlns="http://schemas.openxmlformats.org/package/2006/relationships"><Relationship Id="rId3" Type="http://schemas.openxmlformats.org/officeDocument/2006/relationships/hyperlink" Target="https://aka.ms/teams-ai-repo" TargetMode="External"/><Relationship Id="rId2" Type="http://schemas.openxmlformats.org/officeDocument/2006/relationships/notesSlide" Target="../notesSlides/notesSlide22.xml"/><Relationship Id="rId1" Type="http://schemas.openxmlformats.org/officeDocument/2006/relationships/slideLayout" Target="../slideLayouts/slideLayout25.xml"/><Relationship Id="rId5" Type="http://schemas.openxmlformats.org/officeDocument/2006/relationships/hyperlink" Target="https://aka.ms/teams-card-starters" TargetMode="External"/><Relationship Id="rId4" Type="http://schemas.openxmlformats.org/officeDocument/2006/relationships/hyperlink" Target="https://aka.ms/powered-by-ai"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3.xml"/><Relationship Id="rId4" Type="http://schemas.openxmlformats.org/officeDocument/2006/relationships/image" Target="../media/image41.sv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33.xml"/><Relationship Id="rId4" Type="http://schemas.openxmlformats.org/officeDocument/2006/relationships/image" Target="../media/image43.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761288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E8C273-8242-A7A3-0127-5BD3230A9BB4}"/>
              </a:ext>
            </a:extLst>
          </p:cNvPr>
          <p:cNvSpPr>
            <a:spLocks noGrp="1"/>
          </p:cNvSpPr>
          <p:nvPr>
            <p:ph type="title"/>
          </p:nvPr>
        </p:nvSpPr>
        <p:spPr>
          <a:noFill/>
          <a:ln/>
        </p:spPr>
        <p:txBody>
          <a:bodyPr vert="horz" wrap="square" lIns="0" tIns="0" rIns="0" bIns="0" rtlCol="0" anchor="ctr">
            <a:normAutofit/>
          </a:bodyPr>
          <a:lstStyle/>
          <a:p>
            <a:pPr algn="ctr"/>
            <a:r>
              <a:rPr lang="en-US"/>
              <a:t>Get started in 4 simple steps</a:t>
            </a:r>
          </a:p>
        </p:txBody>
      </p:sp>
      <p:sp>
        <p:nvSpPr>
          <p:cNvPr id="2" name="Rectangle: Rounded Corners 15" descr="JavaScript">
            <a:extLst>
              <a:ext uri="{FF2B5EF4-FFF2-40B4-BE49-F238E27FC236}">
                <a16:creationId xmlns:a16="http://schemas.microsoft.com/office/drawing/2014/main" id="{10F242CF-3F3F-8AC4-EF26-A96A5D532101}"/>
              </a:ext>
              <a:ext uri="{C183D7F6-B498-43B3-948B-1728B52AA6E4}">
                <adec:decorative xmlns:adec="http://schemas.microsoft.com/office/drawing/2017/decorative" val="0"/>
              </a:ext>
            </a:extLst>
          </p:cNvPr>
          <p:cNvSpPr/>
          <p:nvPr/>
        </p:nvSpPr>
        <p:spPr>
          <a:xfrm>
            <a:off x="4086414" y="1879653"/>
            <a:ext cx="4263647" cy="688597"/>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3" tIns="18652" rIns="367167" bIns="46630" numCol="1" spcCol="0" rtlCol="0" fromWordArt="0" anchor="ctr" anchorCtr="0" forceAA="0" compatLnSpc="1">
            <a:prstTxWarp prst="textNoShape">
              <a:avLst/>
            </a:prstTxWarp>
            <a:noAutofit/>
          </a:bodyPr>
          <a:lstStyle/>
          <a:p>
            <a:pPr defTabSz="951005">
              <a:spcBef>
                <a:spcPts val="612"/>
              </a:spcBef>
              <a:defRPr/>
            </a:pPr>
            <a:r>
              <a:rPr lang="en-US" sz="1836" b="1">
                <a:gradFill>
                  <a:gsLst>
                    <a:gs pos="1399">
                      <a:srgbClr val="FFFFFF"/>
                    </a:gs>
                    <a:gs pos="17000">
                      <a:srgbClr val="FFFFFF"/>
                    </a:gs>
                  </a:gsLst>
                  <a:path path="circle">
                    <a:fillToRect l="100000" t="100000"/>
                  </a:path>
                </a:gradFill>
                <a:latin typeface="Segoe UI"/>
                <a:cs typeface="Segoe UI" panose="020B0502040204020203" pitchFamily="34" charset="0"/>
              </a:rPr>
              <a:t>Create AI components</a:t>
            </a:r>
          </a:p>
        </p:txBody>
      </p:sp>
      <p:sp>
        <p:nvSpPr>
          <p:cNvPr id="10" name="Oval 9" descr="1">
            <a:extLst>
              <a:ext uri="{FF2B5EF4-FFF2-40B4-BE49-F238E27FC236}">
                <a16:creationId xmlns:a16="http://schemas.microsoft.com/office/drawing/2014/main" id="{C969F2BF-70D2-16A0-DAA5-45590F8E476A}"/>
              </a:ext>
            </a:extLst>
          </p:cNvPr>
          <p:cNvSpPr/>
          <p:nvPr/>
        </p:nvSpPr>
        <p:spPr>
          <a:xfrm>
            <a:off x="4179674" y="1960953"/>
            <a:ext cx="533234" cy="525998"/>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3260" tIns="46630" rIns="93260" bIns="46630" rtlCol="0" anchor="ctr"/>
          <a:lstStyle/>
          <a:p>
            <a:pPr algn="ctr" defTabSz="932597">
              <a:defRPr/>
            </a:pPr>
            <a:r>
              <a:rPr lang="en-US" sz="1836">
                <a:solidFill>
                  <a:srgbClr val="091F2C"/>
                </a:solidFill>
                <a:latin typeface="Segoe UI Semibold"/>
                <a:cs typeface="Segoe UI" panose="020B0502040204020203" pitchFamily="34" charset="0"/>
              </a:rPr>
              <a:t>1</a:t>
            </a:r>
          </a:p>
        </p:txBody>
      </p:sp>
      <p:sp>
        <p:nvSpPr>
          <p:cNvPr id="13" name="Rectangle: Rounded Corners 15" descr="JavaScript">
            <a:extLst>
              <a:ext uri="{FF2B5EF4-FFF2-40B4-BE49-F238E27FC236}">
                <a16:creationId xmlns:a16="http://schemas.microsoft.com/office/drawing/2014/main" id="{3612DC83-24F4-7DAC-25C9-55E02ECEF37F}"/>
              </a:ext>
              <a:ext uri="{C183D7F6-B498-43B3-948B-1728B52AA6E4}">
                <adec:decorative xmlns:adec="http://schemas.microsoft.com/office/drawing/2017/decorative" val="0"/>
              </a:ext>
            </a:extLst>
          </p:cNvPr>
          <p:cNvSpPr/>
          <p:nvPr/>
        </p:nvSpPr>
        <p:spPr>
          <a:xfrm>
            <a:off x="4086414" y="2929455"/>
            <a:ext cx="4263647" cy="688597"/>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3" tIns="18652" rIns="367167" bIns="46630" numCol="1" spcCol="0" rtlCol="0" fromWordArt="0" anchor="ctr" anchorCtr="0" forceAA="0" compatLnSpc="1">
            <a:prstTxWarp prst="textNoShape">
              <a:avLst/>
            </a:prstTxWarp>
            <a:noAutofit/>
          </a:bodyPr>
          <a:lstStyle/>
          <a:p>
            <a:pPr defTabSz="951005">
              <a:spcBef>
                <a:spcPts val="612"/>
              </a:spcBef>
              <a:defRPr/>
            </a:pPr>
            <a:r>
              <a:rPr lang="en-US" sz="1836" b="1">
                <a:gradFill>
                  <a:gsLst>
                    <a:gs pos="1399">
                      <a:srgbClr val="FFFFFF"/>
                    </a:gs>
                    <a:gs pos="17000">
                      <a:srgbClr val="FFFFFF"/>
                    </a:gs>
                  </a:gsLst>
                  <a:path path="circle">
                    <a:fillToRect l="100000" t="100000"/>
                  </a:path>
                </a:gradFill>
                <a:latin typeface="Segoe UI"/>
                <a:cs typeface="Segoe UI" panose="020B0502040204020203" pitchFamily="34" charset="0"/>
              </a:rPr>
              <a:t>Create application object</a:t>
            </a:r>
          </a:p>
        </p:txBody>
      </p:sp>
      <p:sp>
        <p:nvSpPr>
          <p:cNvPr id="20" name="Oval 19" descr="1">
            <a:extLst>
              <a:ext uri="{FF2B5EF4-FFF2-40B4-BE49-F238E27FC236}">
                <a16:creationId xmlns:a16="http://schemas.microsoft.com/office/drawing/2014/main" id="{47C54213-1F69-0BA5-4D67-645848C1BECB}"/>
              </a:ext>
            </a:extLst>
          </p:cNvPr>
          <p:cNvSpPr/>
          <p:nvPr/>
        </p:nvSpPr>
        <p:spPr>
          <a:xfrm>
            <a:off x="4179674" y="3010755"/>
            <a:ext cx="533234" cy="525998"/>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3260" tIns="46630" rIns="93260" bIns="46630" rtlCol="0" anchor="ctr"/>
          <a:lstStyle/>
          <a:p>
            <a:pPr algn="ctr" defTabSz="932597">
              <a:defRPr/>
            </a:pPr>
            <a:r>
              <a:rPr lang="en-US" sz="1836">
                <a:solidFill>
                  <a:srgbClr val="091F2C"/>
                </a:solidFill>
                <a:latin typeface="Segoe UI Semibold"/>
                <a:cs typeface="Segoe UI" panose="020B0502040204020203" pitchFamily="34" charset="0"/>
              </a:rPr>
              <a:t>2</a:t>
            </a:r>
          </a:p>
        </p:txBody>
      </p:sp>
      <p:sp>
        <p:nvSpPr>
          <p:cNvPr id="23" name="Rectangle: Rounded Corners 15" descr="JavaScript">
            <a:extLst>
              <a:ext uri="{FF2B5EF4-FFF2-40B4-BE49-F238E27FC236}">
                <a16:creationId xmlns:a16="http://schemas.microsoft.com/office/drawing/2014/main" id="{D1513F30-0820-AFA1-546F-7142DBC5B6CC}"/>
              </a:ext>
              <a:ext uri="{C183D7F6-B498-43B3-948B-1728B52AA6E4}">
                <adec:decorative xmlns:adec="http://schemas.microsoft.com/office/drawing/2017/decorative" val="0"/>
              </a:ext>
            </a:extLst>
          </p:cNvPr>
          <p:cNvSpPr/>
          <p:nvPr/>
        </p:nvSpPr>
        <p:spPr>
          <a:xfrm>
            <a:off x="4086414" y="3979257"/>
            <a:ext cx="4263647" cy="688597"/>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3" tIns="18652" rIns="367167" bIns="46630" numCol="1" spcCol="0" rtlCol="0" fromWordArt="0" anchor="ctr" anchorCtr="0" forceAA="0" compatLnSpc="1">
            <a:prstTxWarp prst="textNoShape">
              <a:avLst/>
            </a:prstTxWarp>
            <a:noAutofit/>
          </a:bodyPr>
          <a:lstStyle/>
          <a:p>
            <a:pPr defTabSz="951005">
              <a:spcBef>
                <a:spcPts val="612"/>
              </a:spcBef>
              <a:defRPr/>
            </a:pPr>
            <a:r>
              <a:rPr lang="en-US" sz="1836" b="1">
                <a:gradFill>
                  <a:gsLst>
                    <a:gs pos="1399">
                      <a:srgbClr val="FFFFFF"/>
                    </a:gs>
                    <a:gs pos="17000">
                      <a:srgbClr val="FFFFFF"/>
                    </a:gs>
                  </a:gsLst>
                  <a:path path="circle">
                    <a:fillToRect l="100000" t="100000"/>
                  </a:path>
                </a:gradFill>
                <a:latin typeface="Segoe UI"/>
                <a:cs typeface="Segoe UI" panose="020B0502040204020203" pitchFamily="34" charset="0"/>
              </a:rPr>
              <a:t>Add prompts</a:t>
            </a:r>
          </a:p>
        </p:txBody>
      </p:sp>
      <p:sp>
        <p:nvSpPr>
          <p:cNvPr id="24" name="Oval 23" descr="1">
            <a:extLst>
              <a:ext uri="{FF2B5EF4-FFF2-40B4-BE49-F238E27FC236}">
                <a16:creationId xmlns:a16="http://schemas.microsoft.com/office/drawing/2014/main" id="{E21EE545-8377-B1FA-3CDB-237316C3025D}"/>
              </a:ext>
            </a:extLst>
          </p:cNvPr>
          <p:cNvSpPr/>
          <p:nvPr/>
        </p:nvSpPr>
        <p:spPr>
          <a:xfrm>
            <a:off x="4179674" y="4060557"/>
            <a:ext cx="533234" cy="525998"/>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3260" tIns="46630" rIns="93260" bIns="46630" rtlCol="0" anchor="ctr"/>
          <a:lstStyle/>
          <a:p>
            <a:pPr algn="ctr" defTabSz="932597">
              <a:defRPr/>
            </a:pPr>
            <a:r>
              <a:rPr lang="en-US" sz="1836">
                <a:solidFill>
                  <a:srgbClr val="091F2C"/>
                </a:solidFill>
                <a:latin typeface="Segoe UI Semibold"/>
                <a:cs typeface="Segoe UI" panose="020B0502040204020203" pitchFamily="34" charset="0"/>
              </a:rPr>
              <a:t>3</a:t>
            </a:r>
          </a:p>
        </p:txBody>
      </p:sp>
      <p:sp>
        <p:nvSpPr>
          <p:cNvPr id="26" name="Rectangle: Rounded Corners 15" descr="JavaScript">
            <a:extLst>
              <a:ext uri="{FF2B5EF4-FFF2-40B4-BE49-F238E27FC236}">
                <a16:creationId xmlns:a16="http://schemas.microsoft.com/office/drawing/2014/main" id="{918BAB6C-0A82-F8D1-F801-58AABCA33D24}"/>
              </a:ext>
              <a:ext uri="{C183D7F6-B498-43B3-948B-1728B52AA6E4}">
                <adec:decorative xmlns:adec="http://schemas.microsoft.com/office/drawing/2017/decorative" val="0"/>
              </a:ext>
            </a:extLst>
          </p:cNvPr>
          <p:cNvSpPr/>
          <p:nvPr/>
        </p:nvSpPr>
        <p:spPr>
          <a:xfrm>
            <a:off x="4086414" y="5029059"/>
            <a:ext cx="4263647" cy="688597"/>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4333" tIns="18652" rIns="367167" bIns="46630" numCol="1" spcCol="0" rtlCol="0" fromWordArt="0" anchor="ctr" anchorCtr="0" forceAA="0" compatLnSpc="1">
            <a:prstTxWarp prst="textNoShape">
              <a:avLst/>
            </a:prstTxWarp>
            <a:noAutofit/>
          </a:bodyPr>
          <a:lstStyle/>
          <a:p>
            <a:pPr defTabSz="951005">
              <a:spcBef>
                <a:spcPts val="612"/>
              </a:spcBef>
              <a:defRPr/>
            </a:pPr>
            <a:r>
              <a:rPr lang="en-US" sz="1836" b="1">
                <a:gradFill>
                  <a:gsLst>
                    <a:gs pos="1399">
                      <a:srgbClr val="FFFFFF"/>
                    </a:gs>
                    <a:gs pos="17000">
                      <a:srgbClr val="FFFFFF"/>
                    </a:gs>
                  </a:gsLst>
                  <a:path path="circle">
                    <a:fillToRect l="100000" t="100000"/>
                  </a:path>
                </a:gradFill>
                <a:latin typeface="Segoe UI"/>
                <a:cs typeface="Segoe UI" panose="020B0502040204020203" pitchFamily="34" charset="0"/>
              </a:rPr>
              <a:t>Add actions</a:t>
            </a:r>
          </a:p>
        </p:txBody>
      </p:sp>
      <p:sp>
        <p:nvSpPr>
          <p:cNvPr id="31" name="Oval 30" descr="1">
            <a:extLst>
              <a:ext uri="{FF2B5EF4-FFF2-40B4-BE49-F238E27FC236}">
                <a16:creationId xmlns:a16="http://schemas.microsoft.com/office/drawing/2014/main" id="{F7A36635-2D47-45A6-01F3-85FA7EBC0BF5}"/>
              </a:ext>
            </a:extLst>
          </p:cNvPr>
          <p:cNvSpPr/>
          <p:nvPr/>
        </p:nvSpPr>
        <p:spPr>
          <a:xfrm>
            <a:off x="4179674" y="5110359"/>
            <a:ext cx="533234" cy="525998"/>
          </a:xfrm>
          <a:prstGeom prst="ellipse">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3260" tIns="46630" rIns="93260" bIns="46630" rtlCol="0" anchor="ctr"/>
          <a:lstStyle/>
          <a:p>
            <a:pPr algn="ctr" defTabSz="932597">
              <a:defRPr/>
            </a:pPr>
            <a:r>
              <a:rPr lang="en-US" sz="1836">
                <a:solidFill>
                  <a:srgbClr val="091F2C"/>
                </a:solidFill>
                <a:latin typeface="Segoe UI Semibold"/>
                <a:cs typeface="Segoe UI" panose="020B0502040204020203" pitchFamily="34" charset="0"/>
              </a:rPr>
              <a:t>4</a:t>
            </a:r>
          </a:p>
        </p:txBody>
      </p:sp>
      <p:cxnSp>
        <p:nvCxnSpPr>
          <p:cNvPr id="11" name="Straight Connector 10" descr="Line connecting downwards">
            <a:extLst>
              <a:ext uri="{FF2B5EF4-FFF2-40B4-BE49-F238E27FC236}">
                <a16:creationId xmlns:a16="http://schemas.microsoft.com/office/drawing/2014/main" id="{5686F793-E42D-0F5F-0F4C-6EF916F48A57}"/>
              </a:ext>
              <a:ext uri="{C183D7F6-B498-43B3-948B-1728B52AA6E4}">
                <adec:decorative xmlns:adec="http://schemas.microsoft.com/office/drawing/2017/decorative" val="0"/>
              </a:ext>
            </a:extLst>
          </p:cNvPr>
          <p:cNvCxnSpPr>
            <a:cxnSpLocks/>
          </p:cNvCxnSpPr>
          <p:nvPr/>
        </p:nvCxnSpPr>
        <p:spPr>
          <a:xfrm>
            <a:off x="4446291" y="2486951"/>
            <a:ext cx="0" cy="354389"/>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5" name="Straight Connector 24" descr="Line connecting downwards">
            <a:extLst>
              <a:ext uri="{FF2B5EF4-FFF2-40B4-BE49-F238E27FC236}">
                <a16:creationId xmlns:a16="http://schemas.microsoft.com/office/drawing/2014/main" id="{26481175-4D94-61C0-CCD0-B13D037F8988}"/>
              </a:ext>
              <a:ext uri="{C183D7F6-B498-43B3-948B-1728B52AA6E4}">
                <adec:decorative xmlns:adec="http://schemas.microsoft.com/office/drawing/2017/decorative" val="0"/>
              </a:ext>
            </a:extLst>
          </p:cNvPr>
          <p:cNvCxnSpPr>
            <a:cxnSpLocks/>
          </p:cNvCxnSpPr>
          <p:nvPr/>
        </p:nvCxnSpPr>
        <p:spPr>
          <a:xfrm>
            <a:off x="4446291" y="4586555"/>
            <a:ext cx="0" cy="354389"/>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2" name="Straight Connector 21" descr="Line connecting downwards">
            <a:extLst>
              <a:ext uri="{FF2B5EF4-FFF2-40B4-BE49-F238E27FC236}">
                <a16:creationId xmlns:a16="http://schemas.microsoft.com/office/drawing/2014/main" id="{6AFC80D6-F83C-A0CA-9D5D-DFAD4D902F79}"/>
              </a:ext>
              <a:ext uri="{C183D7F6-B498-43B3-948B-1728B52AA6E4}">
                <adec:decorative xmlns:adec="http://schemas.microsoft.com/office/drawing/2017/decorative" val="0"/>
              </a:ext>
            </a:extLst>
          </p:cNvPr>
          <p:cNvCxnSpPr>
            <a:cxnSpLocks/>
          </p:cNvCxnSpPr>
          <p:nvPr/>
        </p:nvCxnSpPr>
        <p:spPr>
          <a:xfrm>
            <a:off x="4446291" y="3536753"/>
            <a:ext cx="0" cy="354389"/>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8866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04167E-6 4.44444E-6 L 1.04167E-6 0.03541 " pathEditMode="relative" rAng="0" ptsTypes="AA">
                                      <p:cBhvr>
                                        <p:cTn id="9" dur="700" spd="-100000" fill="hold"/>
                                        <p:tgtEl>
                                          <p:spTgt spid="2"/>
                                        </p:tgtEl>
                                        <p:attrNameLst>
                                          <p:attrName>ppt_x</p:attrName>
                                          <p:attrName>ppt_y</p:attrName>
                                        </p:attrNameLst>
                                      </p:cBhvr>
                                      <p:rCtr x="0" y="1759"/>
                                    </p:animMotion>
                                  </p:childTnLst>
                                </p:cTn>
                              </p:par>
                              <p:par>
                                <p:cTn id="10" presetID="22" presetClass="entr" presetSubtype="1"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500"/>
                                        <p:tgtEl>
                                          <p:spTgt spid="11"/>
                                        </p:tgtEl>
                                      </p:cBhvr>
                                    </p:animEffect>
                                  </p:childTnLst>
                                </p:cTn>
                              </p:par>
                              <p:par>
                                <p:cTn id="13" presetID="42" presetClass="path" presetSubtype="0" decel="100000" fill="hold" nodeType="withEffect">
                                  <p:stCondLst>
                                    <p:cond delay="0"/>
                                  </p:stCondLst>
                                  <p:childTnLst>
                                    <p:animMotion origin="layout" path="M -2.08333E-6 2.96296E-6 L -2.08333E-6 0.03541 " pathEditMode="relative" rAng="0" ptsTypes="AA">
                                      <p:cBhvr>
                                        <p:cTn id="14" dur="700" spd="-100000" fill="hold"/>
                                        <p:tgtEl>
                                          <p:spTgt spid="11"/>
                                        </p:tgtEl>
                                        <p:attrNameLst>
                                          <p:attrName>ppt_x</p:attrName>
                                          <p:attrName>ppt_y</p:attrName>
                                        </p:attrNameLst>
                                      </p:cBhvr>
                                      <p:rCtr x="0" y="1759"/>
                                    </p:animMotion>
                                  </p:childTnLst>
                                </p:cTn>
                              </p:par>
                              <p:par>
                                <p:cTn id="15" presetID="53" presetClass="entr" presetSubtype="16" accel="50000" decel="5000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par>
                                <p:cTn id="20" presetID="6" presetClass="emph" presetSubtype="0" decel="100000" autoRev="1" fill="hold" grpId="1" nodeType="withEffect">
                                  <p:stCondLst>
                                    <p:cond delay="100"/>
                                  </p:stCondLst>
                                  <p:childTnLst>
                                    <p:animScale>
                                      <p:cBhvr>
                                        <p:cTn id="21" dur="300" fill="hold"/>
                                        <p:tgtEl>
                                          <p:spTgt spid="10"/>
                                        </p:tgtEl>
                                      </p:cBhvr>
                                      <p:by x="120000" y="120000"/>
                                    </p:animScale>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42" presetClass="path" presetSubtype="0" decel="100000" fill="hold" grpId="1" nodeType="withEffect">
                                  <p:stCondLst>
                                    <p:cond delay="0"/>
                                  </p:stCondLst>
                                  <p:childTnLst>
                                    <p:animMotion origin="layout" path="M 1.04167E-6 2.96296E-6 L 1.04167E-6 0.03541 " pathEditMode="relative" rAng="0" ptsTypes="AA">
                                      <p:cBhvr>
                                        <p:cTn id="26" dur="700" spd="-100000" fill="hold"/>
                                        <p:tgtEl>
                                          <p:spTgt spid="13"/>
                                        </p:tgtEl>
                                        <p:attrNameLst>
                                          <p:attrName>ppt_x</p:attrName>
                                          <p:attrName>ppt_y</p:attrName>
                                        </p:attrNameLst>
                                      </p:cBhvr>
                                      <p:rCtr x="0" y="1759"/>
                                    </p:animMotion>
                                  </p:childTnLst>
                                </p:cTn>
                              </p:par>
                              <p:par>
                                <p:cTn id="27" presetID="53" presetClass="entr" presetSubtype="16" accel="50000" decel="50000" fill="hold" grpId="0" nodeType="withEffect">
                                  <p:stCondLst>
                                    <p:cond delay="10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childTnLst>
                                </p:cTn>
                              </p:par>
                              <p:par>
                                <p:cTn id="32" presetID="6" presetClass="emph" presetSubtype="0" decel="100000" autoRev="1" fill="hold" grpId="1" nodeType="withEffect">
                                  <p:stCondLst>
                                    <p:cond delay="100"/>
                                  </p:stCondLst>
                                  <p:childTnLst>
                                    <p:animScale>
                                      <p:cBhvr>
                                        <p:cTn id="33" dur="300" fill="hold"/>
                                        <p:tgtEl>
                                          <p:spTgt spid="20"/>
                                        </p:tgtEl>
                                      </p:cBhvr>
                                      <p:by x="120000" y="120000"/>
                                    </p:animScale>
                                  </p:childTnLst>
                                </p:cTn>
                              </p:par>
                              <p:par>
                                <p:cTn id="34" presetID="10"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42" presetClass="path" presetSubtype="0" decel="100000" fill="hold" grpId="1" nodeType="withEffect">
                                  <p:stCondLst>
                                    <p:cond delay="0"/>
                                  </p:stCondLst>
                                  <p:childTnLst>
                                    <p:animMotion origin="layout" path="M 1.04167E-6 2.96296E-6 L 1.04167E-6 0.03541 " pathEditMode="relative" rAng="0" ptsTypes="AA">
                                      <p:cBhvr>
                                        <p:cTn id="38" dur="700" spd="-100000" fill="hold"/>
                                        <p:tgtEl>
                                          <p:spTgt spid="23"/>
                                        </p:tgtEl>
                                        <p:attrNameLst>
                                          <p:attrName>ppt_x</p:attrName>
                                          <p:attrName>ppt_y</p:attrName>
                                        </p:attrNameLst>
                                      </p:cBhvr>
                                      <p:rCtr x="0" y="1759"/>
                                    </p:animMotion>
                                  </p:childTnLst>
                                </p:cTn>
                              </p:par>
                              <p:par>
                                <p:cTn id="39" presetID="53" presetClass="entr" presetSubtype="16" accel="50000" decel="50000" fill="hold" grpId="0" nodeType="withEffect">
                                  <p:stCondLst>
                                    <p:cond delay="100"/>
                                  </p:stCondLst>
                                  <p:childTnLst>
                                    <p:set>
                                      <p:cBhvr>
                                        <p:cTn id="40" dur="1" fill="hold">
                                          <p:stCondLst>
                                            <p:cond delay="0"/>
                                          </p:stCondLst>
                                        </p:cTn>
                                        <p:tgtEl>
                                          <p:spTgt spid="24"/>
                                        </p:tgtEl>
                                        <p:attrNameLst>
                                          <p:attrName>style.visibility</p:attrName>
                                        </p:attrNameLst>
                                      </p:cBhvr>
                                      <p:to>
                                        <p:strVal val="visible"/>
                                      </p:to>
                                    </p:set>
                                    <p:anim calcmode="lin" valueType="num">
                                      <p:cBhvr>
                                        <p:cTn id="41" dur="500" fill="hold"/>
                                        <p:tgtEl>
                                          <p:spTgt spid="24"/>
                                        </p:tgtEl>
                                        <p:attrNameLst>
                                          <p:attrName>ppt_w</p:attrName>
                                        </p:attrNameLst>
                                      </p:cBhvr>
                                      <p:tavLst>
                                        <p:tav tm="0">
                                          <p:val>
                                            <p:fltVal val="0"/>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animEffect transition="in" filter="fade">
                                      <p:cBhvr>
                                        <p:cTn id="43" dur="500"/>
                                        <p:tgtEl>
                                          <p:spTgt spid="24"/>
                                        </p:tgtEl>
                                      </p:cBhvr>
                                    </p:animEffect>
                                  </p:childTnLst>
                                </p:cTn>
                              </p:par>
                              <p:par>
                                <p:cTn id="44" presetID="6" presetClass="emph" presetSubtype="0" decel="100000" autoRev="1" fill="hold" grpId="1" nodeType="withEffect">
                                  <p:stCondLst>
                                    <p:cond delay="100"/>
                                  </p:stCondLst>
                                  <p:childTnLst>
                                    <p:animScale>
                                      <p:cBhvr>
                                        <p:cTn id="45" dur="300" fill="hold"/>
                                        <p:tgtEl>
                                          <p:spTgt spid="24"/>
                                        </p:tgtEl>
                                      </p:cBhvr>
                                      <p:by x="120000" y="120000"/>
                                    </p:animScale>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42" presetClass="path" presetSubtype="0" decel="100000" fill="hold" grpId="1" nodeType="withEffect">
                                  <p:stCondLst>
                                    <p:cond delay="0"/>
                                  </p:stCondLst>
                                  <p:childTnLst>
                                    <p:animMotion origin="layout" path="M 1.04167E-6 2.96296E-6 L 1.04167E-6 0.03541 " pathEditMode="relative" rAng="0" ptsTypes="AA">
                                      <p:cBhvr>
                                        <p:cTn id="50" dur="700" spd="-100000" fill="hold"/>
                                        <p:tgtEl>
                                          <p:spTgt spid="26"/>
                                        </p:tgtEl>
                                        <p:attrNameLst>
                                          <p:attrName>ppt_x</p:attrName>
                                          <p:attrName>ppt_y</p:attrName>
                                        </p:attrNameLst>
                                      </p:cBhvr>
                                      <p:rCtr x="0" y="1759"/>
                                    </p:animMotion>
                                  </p:childTnLst>
                                </p:cTn>
                              </p:par>
                              <p:par>
                                <p:cTn id="51" presetID="53" presetClass="entr" presetSubtype="16" accel="50000" decel="50000" fill="hold" grpId="0" nodeType="withEffect">
                                  <p:stCondLst>
                                    <p:cond delay="100"/>
                                  </p:stCondLst>
                                  <p:childTnLst>
                                    <p:set>
                                      <p:cBhvr>
                                        <p:cTn id="52" dur="1" fill="hold">
                                          <p:stCondLst>
                                            <p:cond delay="0"/>
                                          </p:stCondLst>
                                        </p:cTn>
                                        <p:tgtEl>
                                          <p:spTgt spid="31"/>
                                        </p:tgtEl>
                                        <p:attrNameLst>
                                          <p:attrName>style.visibility</p:attrName>
                                        </p:attrNameLst>
                                      </p:cBhvr>
                                      <p:to>
                                        <p:strVal val="visible"/>
                                      </p:to>
                                    </p:set>
                                    <p:anim calcmode="lin" valueType="num">
                                      <p:cBhvr>
                                        <p:cTn id="53" dur="500" fill="hold"/>
                                        <p:tgtEl>
                                          <p:spTgt spid="31"/>
                                        </p:tgtEl>
                                        <p:attrNameLst>
                                          <p:attrName>ppt_w</p:attrName>
                                        </p:attrNameLst>
                                      </p:cBhvr>
                                      <p:tavLst>
                                        <p:tav tm="0">
                                          <p:val>
                                            <p:fltVal val="0"/>
                                          </p:val>
                                        </p:tav>
                                        <p:tav tm="100000">
                                          <p:val>
                                            <p:strVal val="#ppt_w"/>
                                          </p:val>
                                        </p:tav>
                                      </p:tavLst>
                                    </p:anim>
                                    <p:anim calcmode="lin" valueType="num">
                                      <p:cBhvr>
                                        <p:cTn id="54" dur="500" fill="hold"/>
                                        <p:tgtEl>
                                          <p:spTgt spid="31"/>
                                        </p:tgtEl>
                                        <p:attrNameLst>
                                          <p:attrName>ppt_h</p:attrName>
                                        </p:attrNameLst>
                                      </p:cBhvr>
                                      <p:tavLst>
                                        <p:tav tm="0">
                                          <p:val>
                                            <p:fltVal val="0"/>
                                          </p:val>
                                        </p:tav>
                                        <p:tav tm="100000">
                                          <p:val>
                                            <p:strVal val="#ppt_h"/>
                                          </p:val>
                                        </p:tav>
                                      </p:tavLst>
                                    </p:anim>
                                    <p:animEffect transition="in" filter="fade">
                                      <p:cBhvr>
                                        <p:cTn id="55" dur="500"/>
                                        <p:tgtEl>
                                          <p:spTgt spid="31"/>
                                        </p:tgtEl>
                                      </p:cBhvr>
                                    </p:animEffect>
                                  </p:childTnLst>
                                </p:cTn>
                              </p:par>
                              <p:par>
                                <p:cTn id="56" presetID="6" presetClass="emph" presetSubtype="0" decel="100000" autoRev="1" fill="hold" grpId="1" nodeType="withEffect">
                                  <p:stCondLst>
                                    <p:cond delay="100"/>
                                  </p:stCondLst>
                                  <p:childTnLst>
                                    <p:animScale>
                                      <p:cBhvr>
                                        <p:cTn id="57" dur="300" fill="hold"/>
                                        <p:tgtEl>
                                          <p:spTgt spid="31"/>
                                        </p:tgtEl>
                                      </p:cBhvr>
                                      <p:by x="120000" y="120000"/>
                                    </p:animScale>
                                  </p:childTnLst>
                                </p:cTn>
                              </p:par>
                              <p:par>
                                <p:cTn id="58" presetID="22" presetClass="entr" presetSubtype="1"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up)">
                                      <p:cBhvr>
                                        <p:cTn id="60" dur="500"/>
                                        <p:tgtEl>
                                          <p:spTgt spid="25"/>
                                        </p:tgtEl>
                                      </p:cBhvr>
                                    </p:animEffect>
                                  </p:childTnLst>
                                </p:cTn>
                              </p:par>
                              <p:par>
                                <p:cTn id="61" presetID="42" presetClass="path" presetSubtype="0" decel="100000" fill="hold" nodeType="withEffect">
                                  <p:stCondLst>
                                    <p:cond delay="0"/>
                                  </p:stCondLst>
                                  <p:childTnLst>
                                    <p:animMotion origin="layout" path="M -2.08333E-6 1.48148E-6 L -2.08333E-6 0.03542 " pathEditMode="relative" rAng="0" ptsTypes="AA">
                                      <p:cBhvr>
                                        <p:cTn id="62" dur="700" spd="-100000" fill="hold"/>
                                        <p:tgtEl>
                                          <p:spTgt spid="25"/>
                                        </p:tgtEl>
                                        <p:attrNameLst>
                                          <p:attrName>ppt_x</p:attrName>
                                          <p:attrName>ppt_y</p:attrName>
                                        </p:attrNameLst>
                                      </p:cBhvr>
                                      <p:rCtr x="0" y="1759"/>
                                    </p:animMotion>
                                  </p:childTnLst>
                                </p:cTn>
                              </p:par>
                              <p:par>
                                <p:cTn id="63" presetID="22" presetClass="entr" presetSubtype="1" fill="hold"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up)">
                                      <p:cBhvr>
                                        <p:cTn id="65" dur="500"/>
                                        <p:tgtEl>
                                          <p:spTgt spid="22"/>
                                        </p:tgtEl>
                                      </p:cBhvr>
                                    </p:animEffect>
                                  </p:childTnLst>
                                </p:cTn>
                              </p:par>
                              <p:par>
                                <p:cTn id="66" presetID="42" presetClass="path" presetSubtype="0" decel="100000" fill="hold" nodeType="withEffect">
                                  <p:stCondLst>
                                    <p:cond delay="0"/>
                                  </p:stCondLst>
                                  <p:childTnLst>
                                    <p:animMotion origin="layout" path="M -2.08333E-6 2.96296E-6 L -2.08333E-6 0.03541 " pathEditMode="relative" rAng="0" ptsTypes="AA">
                                      <p:cBhvr>
                                        <p:cTn id="67" dur="700" spd="-100000" fill="hold"/>
                                        <p:tgtEl>
                                          <p:spTgt spid="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0" grpId="0" animBg="1"/>
      <p:bldP spid="10" grpId="1" animBg="1"/>
      <p:bldP spid="13" grpId="0" animBg="1"/>
      <p:bldP spid="13" grpId="1" animBg="1"/>
      <p:bldP spid="20" grpId="0" animBg="1"/>
      <p:bldP spid="20" grpId="1" animBg="1"/>
      <p:bldP spid="23" grpId="0" animBg="1"/>
      <p:bldP spid="23" grpId="1" animBg="1"/>
      <p:bldP spid="24" grpId="0" animBg="1"/>
      <p:bldP spid="24" grpId="1" animBg="1"/>
      <p:bldP spid="26" grpId="0" animBg="1"/>
      <p:bldP spid="26" grpId="1" animBg="1"/>
      <p:bldP spid="31" grpId="0" animBg="1"/>
      <p:bldP spid="31" grpId="1"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D3C20F-026F-A86A-E0E4-2D072D10A0B7}"/>
              </a:ext>
            </a:extLst>
          </p:cNvPr>
          <p:cNvSpPr>
            <a:spLocks noGrp="1"/>
          </p:cNvSpPr>
          <p:nvPr>
            <p:ph type="title"/>
          </p:nvPr>
        </p:nvSpPr>
        <p:spPr/>
        <p:txBody>
          <a:bodyPr>
            <a:normAutofit/>
          </a:bodyPr>
          <a:lstStyle/>
          <a:p>
            <a:r>
              <a:rPr lang="en-US" noProof="0"/>
              <a:t>1. AI components</a:t>
            </a:r>
            <a:endParaRPr lang="en-US"/>
          </a:p>
        </p:txBody>
      </p:sp>
      <p:sp>
        <p:nvSpPr>
          <p:cNvPr id="15" name="Text Placeholder 14">
            <a:extLst>
              <a:ext uri="{FF2B5EF4-FFF2-40B4-BE49-F238E27FC236}">
                <a16:creationId xmlns:a16="http://schemas.microsoft.com/office/drawing/2014/main" id="{60728F03-097B-04AF-08EE-CC24426E0C18}"/>
              </a:ext>
            </a:extLst>
          </p:cNvPr>
          <p:cNvSpPr>
            <a:spLocks noGrp="1"/>
          </p:cNvSpPr>
          <p:nvPr>
            <p:ph type="body" sz="quarter" idx="10"/>
          </p:nvPr>
        </p:nvSpPr>
        <p:spPr>
          <a:xfrm>
            <a:off x="596712" y="3605923"/>
            <a:ext cx="5250950" cy="2787914"/>
          </a:xfrm>
        </p:spPr>
        <p:txBody>
          <a:bodyPr>
            <a:normAutofit/>
          </a:bodyPr>
          <a:lstStyle/>
          <a:p>
            <a:r>
              <a:rPr lang="en-US" sz="1836"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Model </a:t>
            </a:r>
            <a:r>
              <a:rPr lang="en-US" sz="1836">
                <a:solidFill>
                  <a:srgbClr val="5B5FC7"/>
                </a:solidFill>
              </a:rPr>
              <a:t> </a:t>
            </a:r>
            <a:r>
              <a:rPr lang="en-US" sz="1836"/>
              <a:t>pick the LLM model </a:t>
            </a:r>
            <a:br>
              <a:rPr lang="en-US" sz="1836">
                <a:solidFill>
                  <a:srgbClr val="5B5FC7"/>
                </a:solidFill>
              </a:rPr>
            </a:br>
            <a:br>
              <a:rPr lang="en-US" sz="1836">
                <a:solidFill>
                  <a:srgbClr val="5B5FC7"/>
                </a:solidFill>
              </a:rPr>
            </a:br>
            <a:r>
              <a:rPr lang="en-US" sz="1836" b="1" err="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PromptManager</a:t>
            </a:r>
            <a:r>
              <a:rPr lang="en-US" sz="1836"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 </a:t>
            </a:r>
            <a:r>
              <a:rPr lang="en-US" sz="1836"/>
              <a:t>manages prompt creation</a:t>
            </a:r>
            <a:br>
              <a:rPr lang="en-US" sz="1836"/>
            </a:br>
            <a:br>
              <a:rPr lang="en-US" sz="1836">
                <a:solidFill>
                  <a:srgbClr val="5B5FC7"/>
                </a:solidFill>
              </a:rPr>
            </a:br>
            <a:r>
              <a:rPr lang="en-US" sz="1836" b="1" err="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ActionPlanner</a:t>
            </a:r>
            <a:r>
              <a:rPr lang="en-US" sz="1836"/>
              <a:t> component identifies all actions and the right sequence to complete the user task</a:t>
            </a:r>
          </a:p>
        </p:txBody>
      </p:sp>
      <p:pic>
        <p:nvPicPr>
          <p:cNvPr id="2" name="Picture 1" descr="A picture containing invertebrate, violet, pink&#10;&#10;Description automatically generated">
            <a:extLst>
              <a:ext uri="{FF2B5EF4-FFF2-40B4-BE49-F238E27FC236}">
                <a16:creationId xmlns:a16="http://schemas.microsoft.com/office/drawing/2014/main" id="{87CA3366-EA21-5912-2807-5691DE7BE8E6}"/>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a:stretch/>
        </p:blipFill>
        <p:spPr>
          <a:xfrm>
            <a:off x="6218238" y="-1"/>
            <a:ext cx="6217356" cy="6994525"/>
          </a:xfrm>
          <a:prstGeom prst="rect">
            <a:avLst/>
          </a:prstGeom>
        </p:spPr>
      </p:pic>
      <p:sp>
        <p:nvSpPr>
          <p:cNvPr id="4" name="Rectangle: Rounded Corners 2">
            <a:extLst>
              <a:ext uri="{FF2B5EF4-FFF2-40B4-BE49-F238E27FC236}">
                <a16:creationId xmlns:a16="http://schemas.microsoft.com/office/drawing/2014/main" id="{8A8E8FBF-51BC-CF42-6F84-7202E07008B7}"/>
              </a:ext>
            </a:extLst>
          </p:cNvPr>
          <p:cNvSpPr/>
          <p:nvPr/>
        </p:nvSpPr>
        <p:spPr>
          <a:xfrm>
            <a:off x="6351910" y="162979"/>
            <a:ext cx="5928248" cy="6664039"/>
          </a:xfrm>
          <a:prstGeom prst="roundRect">
            <a:avLst>
              <a:gd name="adj" fmla="val 264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latin typeface="Aptos" panose="02110004020202020204"/>
            </a:endParaRPr>
          </a:p>
        </p:txBody>
      </p:sp>
      <p:pic>
        <p:nvPicPr>
          <p:cNvPr id="5" name="Picture 4" descr="code">
            <a:extLst>
              <a:ext uri="{FF2B5EF4-FFF2-40B4-BE49-F238E27FC236}">
                <a16:creationId xmlns:a16="http://schemas.microsoft.com/office/drawing/2014/main" id="{D374EEF6-B6E4-693F-4C97-862985FF6540}"/>
              </a:ext>
            </a:extLst>
          </p:cNvPr>
          <p:cNvPicPr>
            <a:picLocks noChangeAspect="1"/>
          </p:cNvPicPr>
          <p:nvPr/>
        </p:nvPicPr>
        <p:blipFill>
          <a:blip r:embed="rId4"/>
          <a:stretch>
            <a:fillRect/>
          </a:stretch>
        </p:blipFill>
        <p:spPr>
          <a:xfrm>
            <a:off x="7192628" y="2154598"/>
            <a:ext cx="4246813" cy="2680800"/>
          </a:xfrm>
          <a:prstGeom prst="rect">
            <a:avLst/>
          </a:prstGeom>
          <a:effectLst>
            <a:outerShdw blurRad="114300" dist="38100" dir="5400000" algn="t" rotWithShape="0">
              <a:schemeClr val="bg1">
                <a:lumMod val="50000"/>
                <a:alpha val="40000"/>
              </a:schemeClr>
            </a:outerShdw>
          </a:effectLst>
        </p:spPr>
      </p:pic>
      <p:pic>
        <p:nvPicPr>
          <p:cNvPr id="6" name="Picture 5">
            <a:extLst>
              <a:ext uri="{FF2B5EF4-FFF2-40B4-BE49-F238E27FC236}">
                <a16:creationId xmlns:a16="http://schemas.microsoft.com/office/drawing/2014/main" id="{06E79517-AC82-771D-DA7A-3D2F6B2930CF}"/>
              </a:ext>
            </a:extLst>
          </p:cNvPr>
          <p:cNvPicPr>
            <a:picLocks noChangeAspect="1"/>
          </p:cNvPicPr>
          <p:nvPr/>
        </p:nvPicPr>
        <p:blipFill>
          <a:blip r:embed="rId5"/>
          <a:stretch>
            <a:fillRect/>
          </a:stretch>
        </p:blipFill>
        <p:spPr>
          <a:xfrm>
            <a:off x="6821642" y="348039"/>
            <a:ext cx="4988784" cy="6293918"/>
          </a:xfrm>
          <a:prstGeom prst="rect">
            <a:avLst/>
          </a:prstGeom>
        </p:spPr>
      </p:pic>
    </p:spTree>
    <p:extLst>
      <p:ext uri="{BB962C8B-B14F-4D97-AF65-F5344CB8AC3E}">
        <p14:creationId xmlns:p14="http://schemas.microsoft.com/office/powerpoint/2010/main" val="1384425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D3C20F-026F-A86A-E0E4-2D072D10A0B7}"/>
              </a:ext>
            </a:extLst>
          </p:cNvPr>
          <p:cNvSpPr>
            <a:spLocks noGrp="1"/>
          </p:cNvSpPr>
          <p:nvPr>
            <p:ph type="title"/>
          </p:nvPr>
        </p:nvSpPr>
        <p:spPr/>
        <p:txBody>
          <a:bodyPr>
            <a:normAutofit/>
          </a:bodyPr>
          <a:lstStyle/>
          <a:p>
            <a:r>
              <a:rPr lang="en-US"/>
              <a:t>2. Application</a:t>
            </a:r>
          </a:p>
        </p:txBody>
      </p:sp>
      <p:sp>
        <p:nvSpPr>
          <p:cNvPr id="15" name="Text Placeholder 14">
            <a:extLst>
              <a:ext uri="{FF2B5EF4-FFF2-40B4-BE49-F238E27FC236}">
                <a16:creationId xmlns:a16="http://schemas.microsoft.com/office/drawing/2014/main" id="{60728F03-097B-04AF-08EE-CC24426E0C18}"/>
              </a:ext>
            </a:extLst>
          </p:cNvPr>
          <p:cNvSpPr>
            <a:spLocks noGrp="1"/>
          </p:cNvSpPr>
          <p:nvPr>
            <p:ph type="body" sz="quarter" idx="10"/>
          </p:nvPr>
        </p:nvSpPr>
        <p:spPr>
          <a:xfrm>
            <a:off x="596711" y="3605923"/>
            <a:ext cx="4590010" cy="2787914"/>
          </a:xfrm>
        </p:spPr>
        <p:txBody>
          <a:bodyPr>
            <a:normAutofit/>
          </a:bodyPr>
          <a:lstStyle/>
          <a:p>
            <a:r>
              <a:rPr lang="en-US" sz="1836"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Storage</a:t>
            </a:r>
            <a:r>
              <a:rPr lang="en-US" sz="1836"/>
              <a:t> used to store conversation </a:t>
            </a:r>
            <a:br>
              <a:rPr lang="en-US" sz="1836"/>
            </a:br>
            <a:r>
              <a:rPr lang="en-US" sz="1836"/>
              <a:t>and user state; all </a:t>
            </a:r>
            <a:r>
              <a:rPr lang="en-US" sz="1836" err="1"/>
              <a:t>BotFramework</a:t>
            </a:r>
            <a:r>
              <a:rPr lang="en-US" sz="1836"/>
              <a:t> </a:t>
            </a:r>
            <a:br>
              <a:rPr lang="en-US" sz="1836"/>
            </a:br>
            <a:r>
              <a:rPr lang="en-US" sz="1836"/>
              <a:t>storage providers supported</a:t>
            </a:r>
          </a:p>
          <a:p>
            <a:endParaRPr lang="en-US" sz="1836"/>
          </a:p>
          <a:p>
            <a:r>
              <a:rPr lang="en-US" sz="1836"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Application</a:t>
            </a:r>
            <a:r>
              <a:rPr lang="en-US" sz="1836"/>
              <a:t> replaces the </a:t>
            </a:r>
            <a:r>
              <a:rPr lang="en-US" sz="1836" err="1"/>
              <a:t>ActivityHandler</a:t>
            </a:r>
            <a:r>
              <a:rPr lang="en-US" sz="1836"/>
              <a:t> class in a typical </a:t>
            </a:r>
            <a:r>
              <a:rPr lang="en-US" sz="1836" err="1"/>
              <a:t>BotFramework</a:t>
            </a:r>
            <a:r>
              <a:rPr lang="en-US" sz="1836"/>
              <a:t> bot</a:t>
            </a:r>
          </a:p>
        </p:txBody>
      </p:sp>
      <p:pic>
        <p:nvPicPr>
          <p:cNvPr id="2" name="Picture 1" descr="A picture containing invertebrate, violet, pink&#10;&#10;Description automatically generated">
            <a:extLst>
              <a:ext uri="{FF2B5EF4-FFF2-40B4-BE49-F238E27FC236}">
                <a16:creationId xmlns:a16="http://schemas.microsoft.com/office/drawing/2014/main" id="{87CA3366-EA21-5912-2807-5691DE7BE8E6}"/>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a:stretch/>
        </p:blipFill>
        <p:spPr>
          <a:xfrm>
            <a:off x="6218238" y="-1"/>
            <a:ext cx="6217356" cy="6994525"/>
          </a:xfrm>
          <a:prstGeom prst="rect">
            <a:avLst/>
          </a:prstGeom>
        </p:spPr>
      </p:pic>
      <p:sp>
        <p:nvSpPr>
          <p:cNvPr id="4" name="Rectangle: Rounded Corners 2">
            <a:extLst>
              <a:ext uri="{FF2B5EF4-FFF2-40B4-BE49-F238E27FC236}">
                <a16:creationId xmlns:a16="http://schemas.microsoft.com/office/drawing/2014/main" id="{8A8E8FBF-51BC-CF42-6F84-7202E07008B7}"/>
              </a:ext>
            </a:extLst>
          </p:cNvPr>
          <p:cNvSpPr/>
          <p:nvPr/>
        </p:nvSpPr>
        <p:spPr>
          <a:xfrm>
            <a:off x="6351910" y="162979"/>
            <a:ext cx="5928248" cy="6664039"/>
          </a:xfrm>
          <a:prstGeom prst="roundRect">
            <a:avLst>
              <a:gd name="adj" fmla="val 264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latin typeface="Aptos" panose="02110004020202020204"/>
            </a:endParaRPr>
          </a:p>
        </p:txBody>
      </p:sp>
      <p:pic>
        <p:nvPicPr>
          <p:cNvPr id="3" name="Picture 2">
            <a:extLst>
              <a:ext uri="{FF2B5EF4-FFF2-40B4-BE49-F238E27FC236}">
                <a16:creationId xmlns:a16="http://schemas.microsoft.com/office/drawing/2014/main" id="{BB273B2A-BFD8-F251-DF90-87EE14EBFDB0}"/>
              </a:ext>
            </a:extLst>
          </p:cNvPr>
          <p:cNvPicPr>
            <a:picLocks noChangeAspect="1"/>
          </p:cNvPicPr>
          <p:nvPr/>
        </p:nvPicPr>
        <p:blipFill>
          <a:blip r:embed="rId4"/>
          <a:stretch>
            <a:fillRect/>
          </a:stretch>
        </p:blipFill>
        <p:spPr>
          <a:xfrm>
            <a:off x="6606283" y="1371856"/>
            <a:ext cx="5419502" cy="4246286"/>
          </a:xfrm>
          <a:prstGeom prst="rect">
            <a:avLst/>
          </a:prstGeom>
        </p:spPr>
      </p:pic>
    </p:spTree>
    <p:extLst>
      <p:ext uri="{BB962C8B-B14F-4D97-AF65-F5344CB8AC3E}">
        <p14:creationId xmlns:p14="http://schemas.microsoft.com/office/powerpoint/2010/main" val="3679655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D3C20F-026F-A86A-E0E4-2D072D10A0B7}"/>
              </a:ext>
            </a:extLst>
          </p:cNvPr>
          <p:cNvSpPr>
            <a:spLocks noGrp="1"/>
          </p:cNvSpPr>
          <p:nvPr>
            <p:ph type="title"/>
          </p:nvPr>
        </p:nvSpPr>
        <p:spPr/>
        <p:txBody>
          <a:bodyPr>
            <a:normAutofit/>
          </a:bodyPr>
          <a:lstStyle/>
          <a:p>
            <a:r>
              <a:rPr lang="en-US"/>
              <a:t>3. Prompts</a:t>
            </a:r>
          </a:p>
        </p:txBody>
      </p:sp>
      <p:sp>
        <p:nvSpPr>
          <p:cNvPr id="15" name="Text Placeholder 14">
            <a:extLst>
              <a:ext uri="{FF2B5EF4-FFF2-40B4-BE49-F238E27FC236}">
                <a16:creationId xmlns:a16="http://schemas.microsoft.com/office/drawing/2014/main" id="{60728F03-097B-04AF-08EE-CC24426E0C18}"/>
              </a:ext>
            </a:extLst>
          </p:cNvPr>
          <p:cNvSpPr>
            <a:spLocks noGrp="1"/>
          </p:cNvSpPr>
          <p:nvPr>
            <p:ph type="body" sz="quarter" idx="10"/>
          </p:nvPr>
        </p:nvSpPr>
        <p:spPr>
          <a:xfrm>
            <a:off x="596712" y="3605923"/>
            <a:ext cx="4053056" cy="2787914"/>
          </a:xfrm>
        </p:spPr>
        <p:txBody>
          <a:bodyPr>
            <a:normAutofit/>
          </a:bodyPr>
          <a:lstStyle/>
          <a:p>
            <a:pPr lvl="0"/>
            <a:r>
              <a:rPr lang="en-US" sz="1836"/>
              <a:t>Each prompt has its own folder</a:t>
            </a:r>
          </a:p>
          <a:p>
            <a:pPr lvl="0"/>
            <a:r>
              <a:rPr lang="en-US" sz="1836" b="1" err="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skprompt.txt</a:t>
            </a:r>
            <a:r>
              <a:rPr lang="en-US" sz="1836"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 </a:t>
            </a:r>
            <a:r>
              <a:rPr lang="en-US" sz="1836"/>
              <a:t>contains the prompts text and supports template variables and functions</a:t>
            </a:r>
          </a:p>
          <a:p>
            <a:pPr lvl="0"/>
            <a:r>
              <a:rPr lang="en-US" sz="1836" b="1" err="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config.json</a:t>
            </a:r>
            <a:r>
              <a:rPr lang="en-US" sz="1836"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 </a:t>
            </a:r>
            <a:r>
              <a:rPr lang="en-US" sz="1836"/>
              <a:t>contains </a:t>
            </a:r>
            <a:br>
              <a:rPr lang="en-US" sz="1836"/>
            </a:br>
            <a:r>
              <a:rPr lang="en-US" sz="1836"/>
              <a:t>the prompts model settings</a:t>
            </a:r>
          </a:p>
        </p:txBody>
      </p:sp>
      <p:pic>
        <p:nvPicPr>
          <p:cNvPr id="2" name="Picture 1" descr="A picture containing invertebrate, violet, pink&#10;&#10;Description automatically generated">
            <a:extLst>
              <a:ext uri="{FF2B5EF4-FFF2-40B4-BE49-F238E27FC236}">
                <a16:creationId xmlns:a16="http://schemas.microsoft.com/office/drawing/2014/main" id="{87CA3366-EA21-5912-2807-5691DE7BE8E6}"/>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a:stretch/>
        </p:blipFill>
        <p:spPr>
          <a:xfrm>
            <a:off x="6218238" y="-1"/>
            <a:ext cx="6217356" cy="6994525"/>
          </a:xfrm>
          <a:prstGeom prst="rect">
            <a:avLst/>
          </a:prstGeom>
        </p:spPr>
      </p:pic>
      <p:sp>
        <p:nvSpPr>
          <p:cNvPr id="4" name="Rectangle: Rounded Corners 2">
            <a:extLst>
              <a:ext uri="{FF2B5EF4-FFF2-40B4-BE49-F238E27FC236}">
                <a16:creationId xmlns:a16="http://schemas.microsoft.com/office/drawing/2014/main" id="{8A8E8FBF-51BC-CF42-6F84-7202E07008B7}"/>
              </a:ext>
            </a:extLst>
          </p:cNvPr>
          <p:cNvSpPr/>
          <p:nvPr/>
        </p:nvSpPr>
        <p:spPr>
          <a:xfrm>
            <a:off x="6351910" y="162979"/>
            <a:ext cx="5928248" cy="6664039"/>
          </a:xfrm>
          <a:prstGeom prst="roundRect">
            <a:avLst>
              <a:gd name="adj" fmla="val 264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latin typeface="Aptos" panose="02110004020202020204"/>
            </a:endParaRPr>
          </a:p>
        </p:txBody>
      </p:sp>
      <p:pic>
        <p:nvPicPr>
          <p:cNvPr id="5" name="Picture 4" descr="code">
            <a:extLst>
              <a:ext uri="{FF2B5EF4-FFF2-40B4-BE49-F238E27FC236}">
                <a16:creationId xmlns:a16="http://schemas.microsoft.com/office/drawing/2014/main" id="{2FDE855E-B175-F1FA-F113-7F8D4A93C973}"/>
              </a:ext>
            </a:extLst>
          </p:cNvPr>
          <p:cNvPicPr>
            <a:picLocks noChangeAspect="1"/>
          </p:cNvPicPr>
          <p:nvPr/>
        </p:nvPicPr>
        <p:blipFill>
          <a:blip r:embed="rId4"/>
          <a:stretch>
            <a:fillRect/>
          </a:stretch>
        </p:blipFill>
        <p:spPr>
          <a:xfrm>
            <a:off x="7633618" y="636681"/>
            <a:ext cx="3303430" cy="1309409"/>
          </a:xfrm>
          <a:prstGeom prst="rect">
            <a:avLst/>
          </a:prstGeom>
          <a:effectLst>
            <a:outerShdw blurRad="114300" dist="38100" dir="5400000" algn="t" rotWithShape="0">
              <a:schemeClr val="bg1">
                <a:lumMod val="50000"/>
                <a:alpha val="40000"/>
              </a:schemeClr>
            </a:outerShdw>
          </a:effectLst>
        </p:spPr>
      </p:pic>
      <p:pic>
        <p:nvPicPr>
          <p:cNvPr id="6" name="Picture 5" descr="code">
            <a:extLst>
              <a:ext uri="{FF2B5EF4-FFF2-40B4-BE49-F238E27FC236}">
                <a16:creationId xmlns:a16="http://schemas.microsoft.com/office/drawing/2014/main" id="{3B7FF7D1-6072-71B7-99A7-6CF6F1E11C7D}"/>
              </a:ext>
            </a:extLst>
          </p:cNvPr>
          <p:cNvPicPr>
            <a:picLocks noChangeAspect="1"/>
          </p:cNvPicPr>
          <p:nvPr/>
        </p:nvPicPr>
        <p:blipFill>
          <a:blip r:embed="rId5"/>
          <a:stretch>
            <a:fillRect/>
          </a:stretch>
        </p:blipFill>
        <p:spPr>
          <a:xfrm>
            <a:off x="7633618" y="3758032"/>
            <a:ext cx="3303431" cy="2730189"/>
          </a:xfrm>
          <a:prstGeom prst="rect">
            <a:avLst/>
          </a:prstGeom>
          <a:effectLst>
            <a:outerShdw blurRad="114300" dist="38100" dir="5400000" algn="t" rotWithShape="0">
              <a:schemeClr val="bg1">
                <a:lumMod val="50000"/>
                <a:alpha val="40000"/>
              </a:schemeClr>
            </a:outerShdw>
          </a:effectLst>
        </p:spPr>
      </p:pic>
      <p:pic>
        <p:nvPicPr>
          <p:cNvPr id="8" name="Picture 7">
            <a:extLst>
              <a:ext uri="{FF2B5EF4-FFF2-40B4-BE49-F238E27FC236}">
                <a16:creationId xmlns:a16="http://schemas.microsoft.com/office/drawing/2014/main" id="{3521DDAC-E4F2-4A99-04AC-045F7CC0A55A}"/>
              </a:ext>
            </a:extLst>
          </p:cNvPr>
          <p:cNvPicPr>
            <a:picLocks noChangeAspect="1"/>
          </p:cNvPicPr>
          <p:nvPr/>
        </p:nvPicPr>
        <p:blipFill rotWithShape="1">
          <a:blip r:embed="rId6"/>
          <a:srcRect r="3744"/>
          <a:stretch/>
        </p:blipFill>
        <p:spPr>
          <a:xfrm>
            <a:off x="6626788" y="2377446"/>
            <a:ext cx="5526197" cy="1073664"/>
          </a:xfrm>
          <a:prstGeom prst="rect">
            <a:avLst/>
          </a:prstGeom>
        </p:spPr>
      </p:pic>
      <p:pic>
        <p:nvPicPr>
          <p:cNvPr id="9" name="Picture 8">
            <a:extLst>
              <a:ext uri="{FF2B5EF4-FFF2-40B4-BE49-F238E27FC236}">
                <a16:creationId xmlns:a16="http://schemas.microsoft.com/office/drawing/2014/main" id="{FFD21E81-2C7A-6761-89FB-3760323B107A}"/>
              </a:ext>
            </a:extLst>
          </p:cNvPr>
          <p:cNvPicPr>
            <a:picLocks noChangeAspect="1"/>
          </p:cNvPicPr>
          <p:nvPr/>
        </p:nvPicPr>
        <p:blipFill rotWithShape="1">
          <a:blip r:embed="rId7"/>
          <a:srcRect b="38109"/>
          <a:stretch/>
        </p:blipFill>
        <p:spPr>
          <a:xfrm>
            <a:off x="8040470" y="4161327"/>
            <a:ext cx="2121607" cy="2182386"/>
          </a:xfrm>
          <a:prstGeom prst="rect">
            <a:avLst/>
          </a:prstGeom>
        </p:spPr>
      </p:pic>
      <p:sp>
        <p:nvSpPr>
          <p:cNvPr id="10" name="Rectangle 9">
            <a:extLst>
              <a:ext uri="{FF2B5EF4-FFF2-40B4-BE49-F238E27FC236}">
                <a16:creationId xmlns:a16="http://schemas.microsoft.com/office/drawing/2014/main" id="{ADFF72D5-31BF-A287-3B30-7CEDA5A80C58}"/>
              </a:ext>
            </a:extLst>
          </p:cNvPr>
          <p:cNvSpPr/>
          <p:nvPr/>
        </p:nvSpPr>
        <p:spPr>
          <a:xfrm>
            <a:off x="10162076" y="4272258"/>
            <a:ext cx="774972" cy="207145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latin typeface="Aptos" panose="02110004020202020204"/>
            </a:endParaRPr>
          </a:p>
        </p:txBody>
      </p:sp>
    </p:spTree>
    <p:extLst>
      <p:ext uri="{BB962C8B-B14F-4D97-AF65-F5344CB8AC3E}">
        <p14:creationId xmlns:p14="http://schemas.microsoft.com/office/powerpoint/2010/main" val="167228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D3C20F-026F-A86A-E0E4-2D072D10A0B7}"/>
              </a:ext>
            </a:extLst>
          </p:cNvPr>
          <p:cNvSpPr>
            <a:spLocks noGrp="1"/>
          </p:cNvSpPr>
          <p:nvPr>
            <p:ph type="title"/>
          </p:nvPr>
        </p:nvSpPr>
        <p:spPr/>
        <p:txBody>
          <a:bodyPr>
            <a:normAutofit/>
          </a:bodyPr>
          <a:lstStyle/>
          <a:p>
            <a:r>
              <a:rPr lang="en-US"/>
              <a:t>4a. Planner</a:t>
            </a:r>
          </a:p>
        </p:txBody>
      </p:sp>
      <p:sp>
        <p:nvSpPr>
          <p:cNvPr id="15" name="Text Placeholder 14">
            <a:extLst>
              <a:ext uri="{FF2B5EF4-FFF2-40B4-BE49-F238E27FC236}">
                <a16:creationId xmlns:a16="http://schemas.microsoft.com/office/drawing/2014/main" id="{60728F03-097B-04AF-08EE-CC24426E0C18}"/>
              </a:ext>
            </a:extLst>
          </p:cNvPr>
          <p:cNvSpPr>
            <a:spLocks noGrp="1"/>
          </p:cNvSpPr>
          <p:nvPr>
            <p:ph type="body" sz="quarter" idx="10"/>
          </p:nvPr>
        </p:nvSpPr>
        <p:spPr>
          <a:xfrm>
            <a:off x="596711" y="3605923"/>
            <a:ext cx="4501484" cy="2787914"/>
          </a:xfrm>
        </p:spPr>
        <p:txBody>
          <a:bodyPr>
            <a:normAutofit/>
          </a:bodyPr>
          <a:lstStyle/>
          <a:p>
            <a:pPr lvl="0"/>
            <a:r>
              <a:rPr lang="en-US" sz="1836"/>
              <a:t>Plans let the model DO actions or SAY things to the user</a:t>
            </a:r>
          </a:p>
          <a:p>
            <a:pPr lvl="0"/>
            <a:r>
              <a:rPr lang="en-US" sz="1836"/>
              <a:t>The model can execute single actions or even chains of actions</a:t>
            </a:r>
          </a:p>
          <a:p>
            <a:pPr lvl="0"/>
            <a:r>
              <a:rPr lang="en-US" sz="1836"/>
              <a:t>Show the model the schema for the plan </a:t>
            </a:r>
            <a:br>
              <a:rPr lang="en-US" sz="1836"/>
            </a:br>
            <a:r>
              <a:rPr lang="en-US" sz="1836"/>
              <a:t>and the list of actions you support</a:t>
            </a:r>
          </a:p>
        </p:txBody>
      </p:sp>
      <p:pic>
        <p:nvPicPr>
          <p:cNvPr id="2" name="Picture 1" descr="A picture containing invertebrate, violet, pink&#10;&#10;Description automatically generated">
            <a:extLst>
              <a:ext uri="{FF2B5EF4-FFF2-40B4-BE49-F238E27FC236}">
                <a16:creationId xmlns:a16="http://schemas.microsoft.com/office/drawing/2014/main" id="{87CA3366-EA21-5912-2807-5691DE7BE8E6}"/>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a:stretch/>
        </p:blipFill>
        <p:spPr>
          <a:xfrm>
            <a:off x="6218238" y="-1"/>
            <a:ext cx="6217356" cy="6994525"/>
          </a:xfrm>
          <a:prstGeom prst="rect">
            <a:avLst/>
          </a:prstGeom>
        </p:spPr>
      </p:pic>
      <p:sp>
        <p:nvSpPr>
          <p:cNvPr id="4" name="Rectangle: Rounded Corners 2">
            <a:extLst>
              <a:ext uri="{FF2B5EF4-FFF2-40B4-BE49-F238E27FC236}">
                <a16:creationId xmlns:a16="http://schemas.microsoft.com/office/drawing/2014/main" id="{8A8E8FBF-51BC-CF42-6F84-7202E07008B7}"/>
              </a:ext>
            </a:extLst>
          </p:cNvPr>
          <p:cNvSpPr/>
          <p:nvPr/>
        </p:nvSpPr>
        <p:spPr>
          <a:xfrm>
            <a:off x="6351910" y="162979"/>
            <a:ext cx="5928248" cy="6664039"/>
          </a:xfrm>
          <a:prstGeom prst="roundRect">
            <a:avLst>
              <a:gd name="adj" fmla="val 264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latin typeface="Aptos" panose="02110004020202020204"/>
            </a:endParaRPr>
          </a:p>
        </p:txBody>
      </p:sp>
      <p:sp>
        <p:nvSpPr>
          <p:cNvPr id="10" name="Rectangle 9">
            <a:extLst>
              <a:ext uri="{FF2B5EF4-FFF2-40B4-BE49-F238E27FC236}">
                <a16:creationId xmlns:a16="http://schemas.microsoft.com/office/drawing/2014/main" id="{ADFF72D5-31BF-A287-3B30-7CEDA5A80C58}"/>
              </a:ext>
            </a:extLst>
          </p:cNvPr>
          <p:cNvSpPr/>
          <p:nvPr/>
        </p:nvSpPr>
        <p:spPr>
          <a:xfrm>
            <a:off x="10162076" y="4272258"/>
            <a:ext cx="774972" cy="207145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latin typeface="Aptos" panose="02110004020202020204"/>
            </a:endParaRPr>
          </a:p>
        </p:txBody>
      </p:sp>
      <p:pic>
        <p:nvPicPr>
          <p:cNvPr id="12" name="Picture 11">
            <a:extLst>
              <a:ext uri="{FF2B5EF4-FFF2-40B4-BE49-F238E27FC236}">
                <a16:creationId xmlns:a16="http://schemas.microsoft.com/office/drawing/2014/main" id="{32B0AF21-7A83-FA64-957D-F6C00946BB89}"/>
              </a:ext>
            </a:extLst>
          </p:cNvPr>
          <p:cNvPicPr>
            <a:picLocks noChangeAspect="1"/>
          </p:cNvPicPr>
          <p:nvPr/>
        </p:nvPicPr>
        <p:blipFill>
          <a:blip r:embed="rId4"/>
          <a:stretch>
            <a:fillRect/>
          </a:stretch>
        </p:blipFill>
        <p:spPr>
          <a:xfrm>
            <a:off x="7236816" y="769668"/>
            <a:ext cx="4158437" cy="5450662"/>
          </a:xfrm>
          <a:prstGeom prst="rect">
            <a:avLst/>
          </a:prstGeom>
        </p:spPr>
      </p:pic>
      <p:pic>
        <p:nvPicPr>
          <p:cNvPr id="13" name="Picture 12">
            <a:extLst>
              <a:ext uri="{FF2B5EF4-FFF2-40B4-BE49-F238E27FC236}">
                <a16:creationId xmlns:a16="http://schemas.microsoft.com/office/drawing/2014/main" id="{67D13F2F-FF3F-8A04-FFAA-C729779C6201}"/>
              </a:ext>
            </a:extLst>
          </p:cNvPr>
          <p:cNvPicPr>
            <a:picLocks noChangeAspect="1"/>
          </p:cNvPicPr>
          <p:nvPr/>
        </p:nvPicPr>
        <p:blipFill>
          <a:blip r:embed="rId5"/>
          <a:stretch>
            <a:fillRect/>
          </a:stretch>
        </p:blipFill>
        <p:spPr>
          <a:xfrm>
            <a:off x="6441305" y="342808"/>
            <a:ext cx="5749458" cy="6304381"/>
          </a:xfrm>
          <a:prstGeom prst="rect">
            <a:avLst/>
          </a:prstGeom>
        </p:spPr>
      </p:pic>
    </p:spTree>
    <p:extLst>
      <p:ext uri="{BB962C8B-B14F-4D97-AF65-F5344CB8AC3E}">
        <p14:creationId xmlns:p14="http://schemas.microsoft.com/office/powerpoint/2010/main" val="3495102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6564B-26CF-2B65-4E9C-675560896F1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ACD0C08-7D98-E21D-CB8D-D41A804FFAF4}"/>
              </a:ext>
            </a:extLst>
          </p:cNvPr>
          <p:cNvSpPr>
            <a:spLocks noGrp="1"/>
          </p:cNvSpPr>
          <p:nvPr>
            <p:ph type="title"/>
          </p:nvPr>
        </p:nvSpPr>
        <p:spPr/>
        <p:txBody>
          <a:bodyPr/>
          <a:lstStyle/>
          <a:p>
            <a:r>
              <a:rPr lang="en-US"/>
              <a:t>Demo</a:t>
            </a:r>
          </a:p>
        </p:txBody>
      </p:sp>
      <p:sp>
        <p:nvSpPr>
          <p:cNvPr id="6" name="Text Placeholder 5">
            <a:extLst>
              <a:ext uri="{FF2B5EF4-FFF2-40B4-BE49-F238E27FC236}">
                <a16:creationId xmlns:a16="http://schemas.microsoft.com/office/drawing/2014/main" id="{AE150F20-5025-A48C-2DD9-840CA20CE374}"/>
              </a:ext>
            </a:extLst>
          </p:cNvPr>
          <p:cNvSpPr>
            <a:spLocks noGrp="1"/>
          </p:cNvSpPr>
          <p:nvPr>
            <p:ph type="body" sz="quarter" idx="12"/>
          </p:nvPr>
        </p:nvSpPr>
        <p:spPr>
          <a:xfrm>
            <a:off x="596951" y="4056497"/>
            <a:ext cx="9327356" cy="502317"/>
          </a:xfrm>
        </p:spPr>
        <p:txBody>
          <a:bodyPr/>
          <a:lstStyle/>
          <a:p>
            <a:r>
              <a:rPr lang="en-US"/>
              <a:t>Create Azure OpenAI resource and gpt-35-turbo model</a:t>
            </a:r>
          </a:p>
          <a:p>
            <a:r>
              <a:rPr lang="en-US"/>
              <a:t>Test your model on Azure AI Studio</a:t>
            </a:r>
          </a:p>
        </p:txBody>
      </p:sp>
    </p:spTree>
    <p:extLst>
      <p:ext uri="{BB962C8B-B14F-4D97-AF65-F5344CB8AC3E}">
        <p14:creationId xmlns:p14="http://schemas.microsoft.com/office/powerpoint/2010/main" val="48928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87CDE4-EE89-3588-D33F-3FE4452C5713}"/>
              </a:ext>
            </a:extLst>
          </p:cNvPr>
          <p:cNvSpPr>
            <a:spLocks noGrp="1"/>
          </p:cNvSpPr>
          <p:nvPr>
            <p:ph type="title"/>
          </p:nvPr>
        </p:nvSpPr>
        <p:spPr/>
        <p:txBody>
          <a:bodyPr/>
          <a:lstStyle/>
          <a:p>
            <a:r>
              <a:rPr lang="en-US"/>
              <a:t>Demo</a:t>
            </a:r>
          </a:p>
        </p:txBody>
      </p:sp>
      <p:sp>
        <p:nvSpPr>
          <p:cNvPr id="6" name="Text Placeholder 5">
            <a:extLst>
              <a:ext uri="{FF2B5EF4-FFF2-40B4-BE49-F238E27FC236}">
                <a16:creationId xmlns:a16="http://schemas.microsoft.com/office/drawing/2014/main" id="{FED71853-5EBD-28DB-4238-7C7040043D58}"/>
              </a:ext>
            </a:extLst>
          </p:cNvPr>
          <p:cNvSpPr>
            <a:spLocks noGrp="1"/>
          </p:cNvSpPr>
          <p:nvPr>
            <p:ph type="body" sz="quarter" idx="12"/>
          </p:nvPr>
        </p:nvSpPr>
        <p:spPr/>
        <p:txBody>
          <a:bodyPr/>
          <a:lstStyle/>
          <a:p>
            <a:r>
              <a:rPr lang="en-US"/>
              <a:t>Build a custom engine agent using Teams Toolkit</a:t>
            </a:r>
          </a:p>
        </p:txBody>
      </p:sp>
    </p:spTree>
    <p:extLst>
      <p:ext uri="{BB962C8B-B14F-4D97-AF65-F5344CB8AC3E}">
        <p14:creationId xmlns:p14="http://schemas.microsoft.com/office/powerpoint/2010/main" val="1957899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B8B4A2-A105-3AEB-9E45-2702CF995F2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8751AA4-D2CB-D313-6542-655BD0C39D29}"/>
              </a:ext>
            </a:extLst>
          </p:cNvPr>
          <p:cNvSpPr>
            <a:spLocks noGrp="1"/>
          </p:cNvSpPr>
          <p:nvPr>
            <p:ph type="title"/>
          </p:nvPr>
        </p:nvSpPr>
        <p:spPr/>
        <p:txBody>
          <a:bodyPr/>
          <a:lstStyle/>
          <a:p>
            <a:r>
              <a:rPr lang="en-US"/>
              <a:t>Demo</a:t>
            </a:r>
          </a:p>
        </p:txBody>
      </p:sp>
      <p:sp>
        <p:nvSpPr>
          <p:cNvPr id="6" name="Text Placeholder 5">
            <a:extLst>
              <a:ext uri="{FF2B5EF4-FFF2-40B4-BE49-F238E27FC236}">
                <a16:creationId xmlns:a16="http://schemas.microsoft.com/office/drawing/2014/main" id="{2EA187F0-341B-E2FF-58F6-7B2D0914CB93}"/>
              </a:ext>
            </a:extLst>
          </p:cNvPr>
          <p:cNvSpPr>
            <a:spLocks noGrp="1"/>
          </p:cNvSpPr>
          <p:nvPr>
            <p:ph type="body" sz="quarter" idx="12"/>
          </p:nvPr>
        </p:nvSpPr>
        <p:spPr>
          <a:xfrm>
            <a:off x="596951" y="4056497"/>
            <a:ext cx="9327356" cy="753476"/>
          </a:xfrm>
        </p:spPr>
        <p:txBody>
          <a:bodyPr/>
          <a:lstStyle/>
          <a:p>
            <a:r>
              <a:rPr lang="en-US"/>
              <a:t>Setup your Azure resources for Retrieval Augmented Generation</a:t>
            </a:r>
          </a:p>
          <a:p>
            <a:r>
              <a:rPr lang="en-US"/>
              <a:t>Integrate Azure AI Search in Career Genie</a:t>
            </a:r>
          </a:p>
          <a:p>
            <a:endParaRPr lang="en-US"/>
          </a:p>
        </p:txBody>
      </p:sp>
    </p:spTree>
    <p:extLst>
      <p:ext uri="{BB962C8B-B14F-4D97-AF65-F5344CB8AC3E}">
        <p14:creationId xmlns:p14="http://schemas.microsoft.com/office/powerpoint/2010/main" val="2358207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767CC-B8A0-C10A-00B3-A056BA204292}"/>
              </a:ext>
            </a:extLst>
          </p:cNvPr>
          <p:cNvSpPr>
            <a:spLocks noGrp="1"/>
          </p:cNvSpPr>
          <p:nvPr>
            <p:ph type="title"/>
          </p:nvPr>
        </p:nvSpPr>
        <p:spPr/>
        <p:txBody>
          <a:bodyPr/>
          <a:lstStyle/>
          <a:p>
            <a:r>
              <a:rPr lang="en-US"/>
              <a:t>Powered by AI Kit</a:t>
            </a:r>
          </a:p>
        </p:txBody>
      </p:sp>
      <p:sp>
        <p:nvSpPr>
          <p:cNvPr id="3" name="Text Placeholder 5">
            <a:extLst>
              <a:ext uri="{FF2B5EF4-FFF2-40B4-BE49-F238E27FC236}">
                <a16:creationId xmlns:a16="http://schemas.microsoft.com/office/drawing/2014/main" id="{ACB55B27-F933-E5AD-033A-22AD78390E61}"/>
              </a:ext>
            </a:extLst>
          </p:cNvPr>
          <p:cNvSpPr txBox="1">
            <a:spLocks/>
          </p:cNvSpPr>
          <p:nvPr/>
        </p:nvSpPr>
        <p:spPr>
          <a:xfrm>
            <a:off x="858876" y="1865207"/>
            <a:ext cx="4970776" cy="4990075"/>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spcBef>
                <a:spcPts val="3060"/>
              </a:spcBef>
              <a:buNone/>
              <a:defRPr/>
            </a:pPr>
            <a:r>
              <a:rPr lang="en-US" sz="2040">
                <a:solidFill>
                  <a:srgbClr val="FFFFFF"/>
                </a:solidFill>
                <a:latin typeface="Segoe UI Semibold"/>
              </a:rPr>
              <a:t>Streaming UX</a:t>
            </a:r>
          </a:p>
          <a:p>
            <a:pPr marL="0" indent="0" defTabSz="951304">
              <a:spcBef>
                <a:spcPts val="3060"/>
              </a:spcBef>
              <a:buNone/>
              <a:defRPr/>
            </a:pPr>
            <a:r>
              <a:rPr lang="en-US" sz="2040">
                <a:solidFill>
                  <a:srgbClr val="FFFFFF"/>
                </a:solidFill>
                <a:latin typeface="Segoe UI Semibold"/>
              </a:rPr>
              <a:t>AI labels</a:t>
            </a:r>
          </a:p>
          <a:p>
            <a:pPr marL="0" indent="0" defTabSz="951304">
              <a:spcBef>
                <a:spcPts val="3060"/>
              </a:spcBef>
              <a:buNone/>
              <a:defRPr/>
            </a:pPr>
            <a:r>
              <a:rPr lang="en-US" sz="2040">
                <a:solidFill>
                  <a:srgbClr val="FFFFFF"/>
                </a:solidFill>
                <a:latin typeface="Segoe UI Semibold"/>
              </a:rPr>
              <a:t>Citations</a:t>
            </a:r>
          </a:p>
          <a:p>
            <a:pPr marL="0" indent="0" defTabSz="951304">
              <a:spcBef>
                <a:spcPts val="3060"/>
              </a:spcBef>
              <a:buNone/>
              <a:defRPr/>
            </a:pPr>
            <a:r>
              <a:rPr lang="en-US" sz="2040">
                <a:solidFill>
                  <a:srgbClr val="FFFFFF"/>
                </a:solidFill>
                <a:latin typeface="Segoe UI Semibold"/>
              </a:rPr>
              <a:t>Feedback loop</a:t>
            </a:r>
          </a:p>
          <a:p>
            <a:pPr marL="0" indent="0" defTabSz="951304">
              <a:spcBef>
                <a:spcPts val="3060"/>
              </a:spcBef>
              <a:buNone/>
              <a:defRPr/>
            </a:pPr>
            <a:r>
              <a:rPr lang="en-US" sz="2040">
                <a:solidFill>
                  <a:srgbClr val="FFFFFF"/>
                </a:solidFill>
                <a:latin typeface="Segoe UI Semibold"/>
              </a:rPr>
              <a:t>Copilot handoffs</a:t>
            </a:r>
          </a:p>
          <a:p>
            <a:pPr marL="0" indent="0" defTabSz="951304">
              <a:spcBef>
                <a:spcPts val="3060"/>
              </a:spcBef>
              <a:buNone/>
              <a:defRPr/>
            </a:pPr>
            <a:r>
              <a:rPr lang="en-US" sz="2040">
                <a:solidFill>
                  <a:srgbClr val="FFFFFF"/>
                </a:solidFill>
                <a:latin typeface="Segoe UI Semibold"/>
              </a:rPr>
              <a:t>Bot and Stage 🤝</a:t>
            </a:r>
          </a:p>
        </p:txBody>
      </p:sp>
      <p:sp>
        <p:nvSpPr>
          <p:cNvPr id="4" name="Rounded Rectangle 3">
            <a:extLst>
              <a:ext uri="{FF2B5EF4-FFF2-40B4-BE49-F238E27FC236}">
                <a16:creationId xmlns:a16="http://schemas.microsoft.com/office/drawing/2014/main" id="{692C983D-E036-A8F6-2FE1-1391206EBBA4}"/>
              </a:ext>
            </a:extLst>
          </p:cNvPr>
          <p:cNvSpPr/>
          <p:nvPr/>
        </p:nvSpPr>
        <p:spPr bwMode="auto">
          <a:xfrm>
            <a:off x="4236683" y="1501978"/>
            <a:ext cx="7604700" cy="4567343"/>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defRPr/>
            </a:pPr>
            <a:endParaRPr lang="en-US" sz="2040" err="1">
              <a:solidFill>
                <a:srgbClr val="FFFFFF"/>
              </a:solidFill>
              <a:latin typeface="Segoe UI" panose="020B0502040204020203" pitchFamily="34" charset="0"/>
              <a:cs typeface="Segoe UI" panose="020B0502040204020203" pitchFamily="34" charset="0"/>
            </a:endParaRPr>
          </a:p>
        </p:txBody>
      </p:sp>
      <p:pic>
        <p:nvPicPr>
          <p:cNvPr id="5" name="Picture 4" descr="A screenshot of a chat&#10;&#10;Description automatically generated">
            <a:extLst>
              <a:ext uri="{FF2B5EF4-FFF2-40B4-BE49-F238E27FC236}">
                <a16:creationId xmlns:a16="http://schemas.microsoft.com/office/drawing/2014/main" id="{ADCE8686-FFC7-F936-3188-C1DD7E713E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4911" y="1865206"/>
            <a:ext cx="6828244" cy="3840888"/>
          </a:xfrm>
          <a:prstGeom prst="roundRect">
            <a:avLst>
              <a:gd name="adj" fmla="val 4159"/>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7440375A-CB9B-094B-7B93-8EC08BF5A94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rot="8509715">
            <a:off x="3014153" y="1846638"/>
            <a:ext cx="841752" cy="895318"/>
          </a:xfrm>
          <a:prstGeom prst="rect">
            <a:avLst/>
          </a:prstGeom>
        </p:spPr>
      </p:pic>
    </p:spTree>
    <p:extLst>
      <p:ext uri="{BB962C8B-B14F-4D97-AF65-F5344CB8AC3E}">
        <p14:creationId xmlns:p14="http://schemas.microsoft.com/office/powerpoint/2010/main" val="3061723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00"/>
                                  </p:stCondLst>
                                  <p:childTnLst>
                                    <p:animMotion origin="layout" path="M -4.16667E-6 -3.7037E-6 L -4.16667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50000" fill="hold" grpId="1" nodeType="withEffect">
                                  <p:stCondLst>
                                    <p:cond delay="0"/>
                                  </p:stCondLst>
                                  <p:childTnLst>
                                    <p:animMotion origin="layout" path="M -0.02786 0.00023 L -4.16667E-6 -2.96296E-6 " pathEditMode="relative" rAng="0" ptsTypes="AA">
                                      <p:cBhvr>
                                        <p:cTn id="14" dur="700" fill="hold"/>
                                        <p:tgtEl>
                                          <p:spTgt spid="3"/>
                                        </p:tgtEl>
                                        <p:attrNameLst>
                                          <p:attrName>ppt_x</p:attrName>
                                          <p:attrName>ppt_y</p:attrName>
                                        </p:attrNameLst>
                                      </p:cBhvr>
                                      <p:rCtr x="1393"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8E9B7-C404-85BA-A2F4-E4DFB4A9F0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096FC7D-24A0-0433-C64D-BAE4F8FD2A0C}"/>
              </a:ext>
            </a:extLst>
          </p:cNvPr>
          <p:cNvSpPr>
            <a:spLocks noGrp="1"/>
          </p:cNvSpPr>
          <p:nvPr>
            <p:ph type="title"/>
          </p:nvPr>
        </p:nvSpPr>
        <p:spPr/>
        <p:txBody>
          <a:bodyPr/>
          <a:lstStyle/>
          <a:p>
            <a:r>
              <a:rPr lang="en-US"/>
              <a:t>Demo</a:t>
            </a:r>
          </a:p>
        </p:txBody>
      </p:sp>
      <p:sp>
        <p:nvSpPr>
          <p:cNvPr id="6" name="Text Placeholder 5">
            <a:extLst>
              <a:ext uri="{FF2B5EF4-FFF2-40B4-BE49-F238E27FC236}">
                <a16:creationId xmlns:a16="http://schemas.microsoft.com/office/drawing/2014/main" id="{FF089D52-3A19-1F4F-1BEB-6F0B98F2AC28}"/>
              </a:ext>
            </a:extLst>
          </p:cNvPr>
          <p:cNvSpPr>
            <a:spLocks noGrp="1"/>
          </p:cNvSpPr>
          <p:nvPr>
            <p:ph type="body" sz="quarter" idx="12"/>
          </p:nvPr>
        </p:nvSpPr>
        <p:spPr>
          <a:xfrm>
            <a:off x="596951" y="4056497"/>
            <a:ext cx="9327356" cy="502317"/>
          </a:xfrm>
        </p:spPr>
        <p:txBody>
          <a:bodyPr/>
          <a:lstStyle/>
          <a:p>
            <a:r>
              <a:rPr lang="en-US"/>
              <a:t>Enhance user experience with the Powered by AI kit</a:t>
            </a:r>
          </a:p>
          <a:p>
            <a:endParaRPr lang="en-US"/>
          </a:p>
        </p:txBody>
      </p:sp>
    </p:spTree>
    <p:extLst>
      <p:ext uri="{BB962C8B-B14F-4D97-AF65-F5344CB8AC3E}">
        <p14:creationId xmlns:p14="http://schemas.microsoft.com/office/powerpoint/2010/main" val="1665603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4EDA6E-6CEE-32D7-1694-A42A927C3650}"/>
              </a:ext>
            </a:extLst>
          </p:cNvPr>
          <p:cNvSpPr>
            <a:spLocks noGrp="1"/>
          </p:cNvSpPr>
          <p:nvPr>
            <p:ph type="title"/>
          </p:nvPr>
        </p:nvSpPr>
        <p:spPr/>
        <p:txBody>
          <a:bodyPr/>
          <a:lstStyle/>
          <a:p>
            <a:r>
              <a:rPr lang="en-US" sz="4400"/>
              <a:t>Building Custom Engine Agents</a:t>
            </a:r>
            <a:br>
              <a:rPr lang="en-US"/>
            </a:br>
            <a:r>
              <a:rPr lang="en-US" sz="3600"/>
              <a:t>for Microsoft 365 Copilot</a:t>
            </a:r>
            <a:endParaRPr lang="en-US"/>
          </a:p>
        </p:txBody>
      </p:sp>
      <p:sp>
        <p:nvSpPr>
          <p:cNvPr id="6" name="Text Placeholder 5">
            <a:extLst>
              <a:ext uri="{FF2B5EF4-FFF2-40B4-BE49-F238E27FC236}">
                <a16:creationId xmlns:a16="http://schemas.microsoft.com/office/drawing/2014/main" id="{9D4EAA9A-964E-A361-3A79-F52FD219BA3C}"/>
              </a:ext>
            </a:extLst>
          </p:cNvPr>
          <p:cNvSpPr>
            <a:spLocks noGrp="1"/>
          </p:cNvSpPr>
          <p:nvPr>
            <p:ph type="body" sz="quarter" idx="12"/>
          </p:nvPr>
        </p:nvSpPr>
        <p:spPr/>
        <p:txBody>
          <a:bodyPr/>
          <a:lstStyle/>
          <a:p>
            <a:endParaRPr lang="en-AE"/>
          </a:p>
        </p:txBody>
      </p:sp>
    </p:spTree>
    <p:extLst>
      <p:ext uri="{BB962C8B-B14F-4D97-AF65-F5344CB8AC3E}">
        <p14:creationId xmlns:p14="http://schemas.microsoft.com/office/powerpoint/2010/main" val="409082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D3C20F-026F-A86A-E0E4-2D072D10A0B7}"/>
              </a:ext>
            </a:extLst>
          </p:cNvPr>
          <p:cNvSpPr>
            <a:spLocks noGrp="1"/>
          </p:cNvSpPr>
          <p:nvPr>
            <p:ph type="title"/>
          </p:nvPr>
        </p:nvSpPr>
        <p:spPr/>
        <p:txBody>
          <a:bodyPr>
            <a:normAutofit/>
          </a:bodyPr>
          <a:lstStyle/>
          <a:p>
            <a:r>
              <a:rPr lang="en-US"/>
              <a:t>Action handlers</a:t>
            </a:r>
          </a:p>
        </p:txBody>
      </p:sp>
      <p:sp>
        <p:nvSpPr>
          <p:cNvPr id="15" name="Text Placeholder 14">
            <a:extLst>
              <a:ext uri="{FF2B5EF4-FFF2-40B4-BE49-F238E27FC236}">
                <a16:creationId xmlns:a16="http://schemas.microsoft.com/office/drawing/2014/main" id="{60728F03-097B-04AF-08EE-CC24426E0C18}"/>
              </a:ext>
            </a:extLst>
          </p:cNvPr>
          <p:cNvSpPr>
            <a:spLocks noGrp="1"/>
          </p:cNvSpPr>
          <p:nvPr>
            <p:ph type="body" sz="quarter" idx="10"/>
          </p:nvPr>
        </p:nvSpPr>
        <p:spPr>
          <a:xfrm>
            <a:off x="596712" y="3605923"/>
            <a:ext cx="4137839" cy="2787914"/>
          </a:xfrm>
        </p:spPr>
        <p:txBody>
          <a:bodyPr>
            <a:normAutofit/>
          </a:bodyPr>
          <a:lstStyle/>
          <a:p>
            <a:r>
              <a:rPr lang="en-US" sz="1836"/>
              <a:t>Register a handler for each action listed in the prompt</a:t>
            </a:r>
          </a:p>
          <a:p>
            <a:r>
              <a:rPr lang="en-US" sz="1836"/>
              <a:t>Returning false from a handler prevents the planner from running additional DO/SAY commands</a:t>
            </a:r>
          </a:p>
          <a:p>
            <a:r>
              <a:rPr lang="en-US" sz="1836"/>
              <a:t>Add in other actions for </a:t>
            </a:r>
            <a:r>
              <a:rPr lang="en-US" sz="1836" err="1"/>
              <a:t>AI.UnknownActionName</a:t>
            </a:r>
            <a:r>
              <a:rPr lang="en-US" sz="1836"/>
              <a:t> and </a:t>
            </a:r>
            <a:r>
              <a:rPr lang="en-US" sz="1836" err="1"/>
              <a:t>AI.RateLimitedActionName</a:t>
            </a:r>
            <a:endParaRPr lang="en-US" sz="1836"/>
          </a:p>
        </p:txBody>
      </p:sp>
      <p:pic>
        <p:nvPicPr>
          <p:cNvPr id="2" name="Picture 1" descr="A picture containing invertebrate, violet, pink&#10;&#10;Description automatically generated">
            <a:extLst>
              <a:ext uri="{FF2B5EF4-FFF2-40B4-BE49-F238E27FC236}">
                <a16:creationId xmlns:a16="http://schemas.microsoft.com/office/drawing/2014/main" id="{87CA3366-EA21-5912-2807-5691DE7BE8E6}"/>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a:stretch/>
        </p:blipFill>
        <p:spPr>
          <a:xfrm>
            <a:off x="6218238" y="-1"/>
            <a:ext cx="6217356" cy="6994525"/>
          </a:xfrm>
          <a:prstGeom prst="rect">
            <a:avLst/>
          </a:prstGeom>
        </p:spPr>
      </p:pic>
      <p:sp>
        <p:nvSpPr>
          <p:cNvPr id="4" name="Rectangle: Rounded Corners 2">
            <a:extLst>
              <a:ext uri="{FF2B5EF4-FFF2-40B4-BE49-F238E27FC236}">
                <a16:creationId xmlns:a16="http://schemas.microsoft.com/office/drawing/2014/main" id="{8A8E8FBF-51BC-CF42-6F84-7202E07008B7}"/>
              </a:ext>
            </a:extLst>
          </p:cNvPr>
          <p:cNvSpPr/>
          <p:nvPr/>
        </p:nvSpPr>
        <p:spPr>
          <a:xfrm>
            <a:off x="6351910" y="162979"/>
            <a:ext cx="5928248" cy="6664039"/>
          </a:xfrm>
          <a:prstGeom prst="roundRect">
            <a:avLst>
              <a:gd name="adj" fmla="val 2646"/>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latin typeface="Aptos" panose="02110004020202020204"/>
            </a:endParaRPr>
          </a:p>
        </p:txBody>
      </p:sp>
      <p:sp>
        <p:nvSpPr>
          <p:cNvPr id="10" name="Rectangle 9">
            <a:extLst>
              <a:ext uri="{FF2B5EF4-FFF2-40B4-BE49-F238E27FC236}">
                <a16:creationId xmlns:a16="http://schemas.microsoft.com/office/drawing/2014/main" id="{ADFF72D5-31BF-A287-3B30-7CEDA5A80C58}"/>
              </a:ext>
            </a:extLst>
          </p:cNvPr>
          <p:cNvSpPr/>
          <p:nvPr/>
        </p:nvSpPr>
        <p:spPr>
          <a:xfrm>
            <a:off x="10162076" y="4272258"/>
            <a:ext cx="774972" cy="2071455"/>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latin typeface="Aptos" panose="02110004020202020204"/>
            </a:endParaRPr>
          </a:p>
        </p:txBody>
      </p:sp>
      <p:pic>
        <p:nvPicPr>
          <p:cNvPr id="3" name="Picture 2" descr="screenshot of code">
            <a:extLst>
              <a:ext uri="{FF2B5EF4-FFF2-40B4-BE49-F238E27FC236}">
                <a16:creationId xmlns:a16="http://schemas.microsoft.com/office/drawing/2014/main" id="{C94DC7CA-F547-B643-FD2B-0446118FE494}"/>
              </a:ext>
            </a:extLst>
          </p:cNvPr>
          <p:cNvPicPr>
            <a:picLocks noChangeAspect="1"/>
          </p:cNvPicPr>
          <p:nvPr/>
        </p:nvPicPr>
        <p:blipFill>
          <a:blip r:embed="rId4"/>
          <a:stretch>
            <a:fillRect/>
          </a:stretch>
        </p:blipFill>
        <p:spPr>
          <a:xfrm>
            <a:off x="6767984" y="1340774"/>
            <a:ext cx="5096098" cy="4308448"/>
          </a:xfrm>
          <a:prstGeom prst="rect">
            <a:avLst/>
          </a:prstGeom>
          <a:solidFill>
            <a:schemeClr val="bg1"/>
          </a:solidFill>
          <a:effectLst>
            <a:outerShdw blurRad="88900" dist="38100" dir="5400000" algn="t" rotWithShape="0">
              <a:schemeClr val="bg1">
                <a:lumMod val="50000"/>
                <a:alpha val="40000"/>
              </a:schemeClr>
            </a:outerShdw>
          </a:effectLst>
        </p:spPr>
      </p:pic>
      <p:pic>
        <p:nvPicPr>
          <p:cNvPr id="5" name="Picture 4">
            <a:extLst>
              <a:ext uri="{FF2B5EF4-FFF2-40B4-BE49-F238E27FC236}">
                <a16:creationId xmlns:a16="http://schemas.microsoft.com/office/drawing/2014/main" id="{7CBD14F7-B546-F426-8AE7-FA485CCAE45C}"/>
              </a:ext>
            </a:extLst>
          </p:cNvPr>
          <p:cNvPicPr>
            <a:picLocks noChangeAspect="1"/>
          </p:cNvPicPr>
          <p:nvPr/>
        </p:nvPicPr>
        <p:blipFill>
          <a:blip r:embed="rId5"/>
          <a:stretch>
            <a:fillRect/>
          </a:stretch>
        </p:blipFill>
        <p:spPr>
          <a:xfrm>
            <a:off x="6513180" y="262770"/>
            <a:ext cx="5605708" cy="6464455"/>
          </a:xfrm>
          <a:prstGeom prst="rect">
            <a:avLst/>
          </a:prstGeom>
        </p:spPr>
      </p:pic>
    </p:spTree>
    <p:extLst>
      <p:ext uri="{BB962C8B-B14F-4D97-AF65-F5344CB8AC3E}">
        <p14:creationId xmlns:p14="http://schemas.microsoft.com/office/powerpoint/2010/main" val="2013677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14771-2580-0591-7685-FC43DF55C3C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4E194B6-1F1E-CDBB-5F8C-B7FFACAAB37F}"/>
              </a:ext>
            </a:extLst>
          </p:cNvPr>
          <p:cNvSpPr>
            <a:spLocks noGrp="1"/>
          </p:cNvSpPr>
          <p:nvPr>
            <p:ph type="title"/>
          </p:nvPr>
        </p:nvSpPr>
        <p:spPr/>
        <p:txBody>
          <a:bodyPr/>
          <a:lstStyle/>
          <a:p>
            <a:r>
              <a:rPr lang="en-US"/>
              <a:t>Demo</a:t>
            </a:r>
          </a:p>
        </p:txBody>
      </p:sp>
      <p:sp>
        <p:nvSpPr>
          <p:cNvPr id="6" name="Text Placeholder 5">
            <a:extLst>
              <a:ext uri="{FF2B5EF4-FFF2-40B4-BE49-F238E27FC236}">
                <a16:creationId xmlns:a16="http://schemas.microsoft.com/office/drawing/2014/main" id="{534F10C3-5E07-0E9A-15D8-D509FE5B08D9}"/>
              </a:ext>
            </a:extLst>
          </p:cNvPr>
          <p:cNvSpPr>
            <a:spLocks noGrp="1"/>
          </p:cNvSpPr>
          <p:nvPr>
            <p:ph type="body" sz="quarter" idx="12"/>
          </p:nvPr>
        </p:nvSpPr>
        <p:spPr>
          <a:xfrm>
            <a:off x="596951" y="4056497"/>
            <a:ext cx="9327356" cy="502317"/>
          </a:xfrm>
        </p:spPr>
        <p:txBody>
          <a:bodyPr/>
          <a:lstStyle/>
          <a:p>
            <a:r>
              <a:rPr lang="en-US"/>
              <a:t>Add authentication and actions</a:t>
            </a:r>
          </a:p>
          <a:p>
            <a:endParaRPr lang="en-US"/>
          </a:p>
        </p:txBody>
      </p:sp>
    </p:spTree>
    <p:extLst>
      <p:ext uri="{BB962C8B-B14F-4D97-AF65-F5344CB8AC3E}">
        <p14:creationId xmlns:p14="http://schemas.microsoft.com/office/powerpoint/2010/main" val="928254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EADC6-3A0E-675B-AA9E-1B7C4073DADE}"/>
              </a:ext>
            </a:extLst>
          </p:cNvPr>
          <p:cNvSpPr>
            <a:spLocks noGrp="1"/>
          </p:cNvSpPr>
          <p:nvPr>
            <p:ph type="title" idx="4294967295"/>
          </p:nvPr>
        </p:nvSpPr>
        <p:spPr>
          <a:xfrm>
            <a:off x="1196975" y="466725"/>
            <a:ext cx="11239500" cy="565150"/>
          </a:xfrm>
        </p:spPr>
        <p:txBody>
          <a:bodyPr/>
          <a:lstStyle/>
          <a:p>
            <a:r>
              <a:rPr lang="en-US"/>
              <a:t>Your copilot checklist</a:t>
            </a:r>
          </a:p>
        </p:txBody>
      </p:sp>
      <p:sp>
        <p:nvSpPr>
          <p:cNvPr id="3" name="Rectangle: Rounded Corners 19">
            <a:extLst>
              <a:ext uri="{FF2B5EF4-FFF2-40B4-BE49-F238E27FC236}">
                <a16:creationId xmlns:a16="http://schemas.microsoft.com/office/drawing/2014/main" id="{B11F2CD7-9839-C3C0-CE82-88D157A84627}"/>
              </a:ext>
            </a:extLst>
          </p:cNvPr>
          <p:cNvSpPr/>
          <p:nvPr/>
        </p:nvSpPr>
        <p:spPr bwMode="auto">
          <a:xfrm>
            <a:off x="600855" y="1465288"/>
            <a:ext cx="11212819" cy="4928550"/>
          </a:xfrm>
          <a:prstGeom prst="roundRect">
            <a:avLst>
              <a:gd name="adj" fmla="val 652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42481" tIns="113985" rIns="142481" bIns="113985" numCol="1" spcCol="0" rtlCol="0" fromWordArt="0" anchor="t" anchorCtr="0" forceAA="0" compatLnSpc="1">
            <a:prstTxWarp prst="textNoShape">
              <a:avLst/>
            </a:prstTxWarp>
            <a:noAutofit/>
          </a:bodyPr>
          <a:lstStyle/>
          <a:p>
            <a:pPr defTabSz="726530" fontAlgn="base">
              <a:spcBef>
                <a:spcPct val="0"/>
              </a:spcBef>
              <a:spcAft>
                <a:spcPct val="0"/>
              </a:spcAft>
              <a:defRPr/>
            </a:pPr>
            <a:endParaRPr lang="en-US" sz="1558" b="1" kern="0" err="1">
              <a:gradFill>
                <a:gsLst>
                  <a:gs pos="0">
                    <a:srgbClr val="FFFFFF"/>
                  </a:gs>
                  <a:gs pos="100000">
                    <a:srgbClr val="FFFFFF"/>
                  </a:gs>
                </a:gsLst>
                <a:lin ang="5400000" scaled="0"/>
              </a:gradFill>
              <a:latin typeface="Segoe Sans Display Semibold" pitchFamily="2" charset="0"/>
              <a:cs typeface="Segoe Sans Display Semibold" pitchFamily="2" charset="0"/>
            </a:endParaRPr>
          </a:p>
        </p:txBody>
      </p:sp>
      <p:graphicFrame>
        <p:nvGraphicFramePr>
          <p:cNvPr id="4" name="Table 3">
            <a:extLst>
              <a:ext uri="{FF2B5EF4-FFF2-40B4-BE49-F238E27FC236}">
                <a16:creationId xmlns:a16="http://schemas.microsoft.com/office/drawing/2014/main" id="{4219A07A-9570-1E66-E28B-F8A7022DD758}"/>
              </a:ext>
            </a:extLst>
          </p:cNvPr>
          <p:cNvGraphicFramePr>
            <a:graphicFrameLocks noGrp="1"/>
          </p:cNvGraphicFramePr>
          <p:nvPr/>
        </p:nvGraphicFramePr>
        <p:xfrm>
          <a:off x="894627" y="1713419"/>
          <a:ext cx="10647221" cy="4432287"/>
        </p:xfrm>
        <a:graphic>
          <a:graphicData uri="http://schemas.openxmlformats.org/drawingml/2006/table">
            <a:tbl>
              <a:tblPr firstRow="1" firstCol="1" bandRow="1">
                <a:effectLst>
                  <a:outerShdw blurRad="437095" dist="38100" dir="2700000" algn="tl" rotWithShape="0">
                    <a:prstClr val="black">
                      <a:alpha val="23621"/>
                    </a:prstClr>
                  </a:outerShdw>
                </a:effectLst>
                <a:tableStyleId>{7E9639D4-E3E2-4D34-9284-5A2195B3D0D7}</a:tableStyleId>
              </a:tblPr>
              <a:tblGrid>
                <a:gridCol w="2265555">
                  <a:extLst>
                    <a:ext uri="{9D8B030D-6E8A-4147-A177-3AD203B41FA5}">
                      <a16:colId xmlns:a16="http://schemas.microsoft.com/office/drawing/2014/main" val="875349931"/>
                    </a:ext>
                  </a:extLst>
                </a:gridCol>
                <a:gridCol w="5172304">
                  <a:extLst>
                    <a:ext uri="{9D8B030D-6E8A-4147-A177-3AD203B41FA5}">
                      <a16:colId xmlns:a16="http://schemas.microsoft.com/office/drawing/2014/main" val="1469117768"/>
                    </a:ext>
                  </a:extLst>
                </a:gridCol>
                <a:gridCol w="3209362">
                  <a:extLst>
                    <a:ext uri="{9D8B030D-6E8A-4147-A177-3AD203B41FA5}">
                      <a16:colId xmlns:a16="http://schemas.microsoft.com/office/drawing/2014/main" val="2646213496"/>
                    </a:ext>
                  </a:extLst>
                </a:gridCol>
              </a:tblGrid>
              <a:tr h="453072">
                <a:tc>
                  <a:txBody>
                    <a:bodyPr/>
                    <a:lstStyle/>
                    <a:p>
                      <a:pPr marL="0" marR="0">
                        <a:lnSpc>
                          <a:spcPct val="107000"/>
                        </a:lnSpc>
                        <a:spcBef>
                          <a:spcPts val="0"/>
                        </a:spcBef>
                        <a:spcAft>
                          <a:spcPts val="0"/>
                        </a:spcAft>
                      </a:pPr>
                      <a:r>
                        <a:rPr lang="en-US" sz="1400" b="1" i="0" kern="100">
                          <a:solidFill>
                            <a:schemeClr val="tx1"/>
                          </a:solidFill>
                          <a:effectLst/>
                          <a:latin typeface="Segoe UI Semibold" panose="020B0502040204020203" pitchFamily="34" charset="0"/>
                          <a:cs typeface="Segoe UI Semibold" panose="020B0502040204020203" pitchFamily="34" charset="0"/>
                        </a:rPr>
                        <a:t>Category</a:t>
                      </a:r>
                      <a:endParaRPr lang="en-US" sz="1400" b="1" i="0" kern="100">
                        <a:solidFill>
                          <a:schemeClr val="tx1"/>
                        </a:solidFill>
                        <a:effectLst/>
                        <a:latin typeface="Segoe UI Semibold" panose="020B0502040204020203" pitchFamily="34" charset="0"/>
                        <a:ea typeface="Yu Gothic" panose="020B0400000000000000" pitchFamily="34" charset="-128"/>
                        <a:cs typeface="Segoe UI Semibold" panose="020B0502040204020203" pitchFamily="34" charset="0"/>
                      </a:endParaRPr>
                    </a:p>
                  </a:txBody>
                  <a:tcPr marL="279781" marR="279781" marT="0" marB="0" anchor="ctr">
                    <a:lnL w="12700" cap="flat" cmpd="sng" algn="ctr">
                      <a:noFill/>
                      <a:prstDash val="solid"/>
                      <a:miter lim="800000"/>
                    </a:lnL>
                    <a:lnR w="12700" cap="flat" cmpd="sng" algn="ctr">
                      <a:solidFill>
                        <a:srgbClr val="3A4953"/>
                      </a:solidFill>
                      <a:prstDash val="solid"/>
                      <a:round/>
                      <a:headEnd type="none" w="med" len="med"/>
                      <a:tailEnd type="none" w="med" len="med"/>
                    </a:lnR>
                    <a:lnT w="12700" cap="flat" cmpd="sng" algn="ctr">
                      <a:noFill/>
                      <a:prstDash val="solid"/>
                      <a:miter lim="800000"/>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C254C5"/>
                        </a:gs>
                        <a:gs pos="100000">
                          <a:srgbClr val="9F41A5"/>
                        </a:gs>
                      </a:gsLst>
                      <a:path path="circle">
                        <a:fillToRect l="100000" t="100000"/>
                      </a:path>
                      <a:tileRect r="-100000" b="-100000"/>
                    </a:gradFill>
                  </a:tcPr>
                </a:tc>
                <a:tc>
                  <a:txBody>
                    <a:bodyPr/>
                    <a:lstStyle/>
                    <a:p>
                      <a:pPr marL="0" marR="0">
                        <a:lnSpc>
                          <a:spcPct val="107000"/>
                        </a:lnSpc>
                        <a:spcBef>
                          <a:spcPts val="0"/>
                        </a:spcBef>
                        <a:spcAft>
                          <a:spcPts val="0"/>
                        </a:spcAft>
                      </a:pPr>
                      <a:r>
                        <a:rPr lang="en-US" sz="1400" b="1" i="0" kern="100">
                          <a:solidFill>
                            <a:schemeClr val="tx1"/>
                          </a:solidFill>
                          <a:effectLst/>
                          <a:latin typeface="Segoe UI Semibold" panose="020B0502040204020203" pitchFamily="34" charset="0"/>
                          <a:cs typeface="Segoe UI Semibold" panose="020B0502040204020203" pitchFamily="34" charset="0"/>
                        </a:rPr>
                        <a:t>Requirement</a:t>
                      </a:r>
                      <a:endParaRPr lang="en-US" sz="1400" b="1" i="0" kern="100">
                        <a:solidFill>
                          <a:schemeClr val="tx1"/>
                        </a:solidFill>
                        <a:effectLst/>
                        <a:latin typeface="Segoe UI Semibold" panose="020B0502040204020203" pitchFamily="34" charset="0"/>
                        <a:ea typeface="Yu Gothic" panose="020B0400000000000000" pitchFamily="34" charset="-128"/>
                        <a:cs typeface="Segoe UI Semibold" panose="020B0502040204020203" pitchFamily="34" charset="0"/>
                      </a:endParaRPr>
                    </a:p>
                  </a:txBody>
                  <a:tcPr marL="279781" marR="279781" marT="0"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noFill/>
                      <a:prstDash val="solid"/>
                      <a:miter lim="800000"/>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564DE7"/>
                        </a:gs>
                        <a:gs pos="100000">
                          <a:srgbClr val="9589E7"/>
                        </a:gs>
                      </a:gsLst>
                      <a:lin ang="2160000" scaled="0"/>
                      <a:tileRect/>
                    </a:gradFill>
                  </a:tcPr>
                </a:tc>
                <a:tc>
                  <a:txBody>
                    <a:bodyPr/>
                    <a:lstStyle/>
                    <a:p>
                      <a:pPr marL="0" marR="0">
                        <a:lnSpc>
                          <a:spcPct val="107000"/>
                        </a:lnSpc>
                        <a:spcBef>
                          <a:spcPts val="0"/>
                        </a:spcBef>
                        <a:spcAft>
                          <a:spcPts val="0"/>
                        </a:spcAft>
                      </a:pPr>
                      <a:r>
                        <a:rPr lang="en-US" sz="1400" b="1" i="0" kern="100">
                          <a:solidFill>
                            <a:schemeClr val="tx1"/>
                          </a:solidFill>
                          <a:effectLst/>
                          <a:latin typeface="Segoe UI Semibold" panose="020B0502040204020203" pitchFamily="34" charset="0"/>
                          <a:cs typeface="Segoe UI Semibold" panose="020B0502040204020203" pitchFamily="34" charset="0"/>
                        </a:rPr>
                        <a:t>Recommended Toolset</a:t>
                      </a:r>
                      <a:endParaRPr lang="en-US" sz="1400" b="1" i="0" kern="100">
                        <a:solidFill>
                          <a:schemeClr val="tx1"/>
                        </a:solidFill>
                        <a:effectLst/>
                        <a:latin typeface="Segoe UI Semibold" panose="020B0502040204020203" pitchFamily="34" charset="0"/>
                        <a:ea typeface="Yu Gothic" panose="020B0400000000000000" pitchFamily="34" charset="-128"/>
                        <a:cs typeface="Segoe UI Semibold" panose="020B0502040204020203" pitchFamily="34" charset="0"/>
                      </a:endParaRPr>
                    </a:p>
                  </a:txBody>
                  <a:tcPr marL="279781" marR="279781" marT="0" marB="0" anchor="ctr">
                    <a:lnL w="12700" cap="flat" cmpd="sng" algn="ctr">
                      <a:solidFill>
                        <a:srgbClr val="3A4953"/>
                      </a:solidFill>
                      <a:prstDash val="solid"/>
                      <a:round/>
                      <a:headEnd type="none" w="med" len="med"/>
                      <a:tailEnd type="none" w="med" len="med"/>
                    </a:lnL>
                    <a:lnR w="12700" cap="flat" cmpd="sng" algn="ctr">
                      <a:noFill/>
                      <a:prstDash val="solid"/>
                      <a:miter lim="800000"/>
                    </a:lnR>
                    <a:lnT w="12700" cap="flat" cmpd="sng" algn="ctr">
                      <a:noFill/>
                      <a:prstDash val="solid"/>
                      <a:miter lim="800000"/>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gradFill>
                      <a:gsLst>
                        <a:gs pos="33000">
                          <a:srgbClr val="0070C0"/>
                        </a:gs>
                        <a:gs pos="100000">
                          <a:srgbClr val="138FE3"/>
                        </a:gs>
                      </a:gsLst>
                      <a:path path="circle">
                        <a:fillToRect t="100000" r="100000"/>
                      </a:path>
                    </a:gradFill>
                  </a:tcPr>
                </a:tc>
                <a:extLst>
                  <a:ext uri="{0D108BD9-81ED-4DB2-BD59-A6C34878D82A}">
                    <a16:rowId xmlns:a16="http://schemas.microsoft.com/office/drawing/2014/main" val="1967093339"/>
                  </a:ext>
                </a:extLst>
              </a:tr>
              <a:tr h="463757">
                <a:tc>
                  <a:txBody>
                    <a:bodyPr/>
                    <a:lstStyle/>
                    <a:p>
                      <a:pPr marL="0" marR="0">
                        <a:lnSpc>
                          <a:spcPct val="107000"/>
                        </a:lnSpc>
                        <a:spcBef>
                          <a:spcPts val="0"/>
                        </a:spcBef>
                        <a:spcAft>
                          <a:spcPts val="0"/>
                        </a:spcAft>
                      </a:pPr>
                      <a:r>
                        <a:rPr lang="en-US" sz="1400" kern="100">
                          <a:solidFill>
                            <a:schemeClr val="tx1"/>
                          </a:solidFill>
                          <a:effectLst/>
                          <a:latin typeface="+mj-lt"/>
                        </a:rPr>
                        <a:t>Functionality</a:t>
                      </a:r>
                      <a:endParaRPr lang="en-US" sz="1400" kern="100">
                        <a:solidFill>
                          <a:schemeClr val="tx1"/>
                        </a:solidFill>
                        <a:effectLst/>
                        <a:latin typeface="+mj-lt"/>
                        <a:ea typeface="Yu Gothic" panose="020B0400000000000000" pitchFamily="34" charset="-128"/>
                        <a:cs typeface="Arial" panose="020B0604020202020204" pitchFamily="34" charset="0"/>
                      </a:endParaRPr>
                    </a:p>
                  </a:txBody>
                  <a:tcPr marL="279781" marR="279781" marT="0" marB="0" anchor="ctr">
                    <a:lnL w="3175" cap="flat" cmpd="sng" algn="ctr">
                      <a:solidFill>
                        <a:schemeClr val="bg2">
                          <a:lumMod val="90000"/>
                        </a:schemeClr>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0"/>
                        </a:spcAft>
                      </a:pPr>
                      <a:r>
                        <a:rPr lang="en-US" sz="1400" kern="100">
                          <a:solidFill>
                            <a:schemeClr val="tx1"/>
                          </a:solidFill>
                          <a:effectLst/>
                        </a:rPr>
                        <a:t>Use a conversational LLM to manage conversations</a:t>
                      </a:r>
                      <a:endParaRPr lang="en-US" sz="1400" kern="100">
                        <a:solidFill>
                          <a:schemeClr val="tx1"/>
                        </a:solidFill>
                        <a:effectLst/>
                        <a:latin typeface="Aptos" panose="020B0004020202020204" pitchFamily="34" charset="0"/>
                        <a:ea typeface="Yu Gothic" panose="020B0400000000000000" pitchFamily="34" charset="-128"/>
                        <a:cs typeface="Arial" panose="020B0604020202020204" pitchFamily="34" charset="0"/>
                      </a:endParaRPr>
                    </a:p>
                  </a:txBody>
                  <a:tcPr marL="279781" marR="279781" marT="0"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3">
                  <a:txBody>
                    <a:bodyPr/>
                    <a:lstStyle/>
                    <a:p>
                      <a:pPr marL="0" marR="0" algn="l">
                        <a:lnSpc>
                          <a:spcPct val="107000"/>
                        </a:lnSpc>
                        <a:spcBef>
                          <a:spcPts val="0"/>
                        </a:spcBef>
                        <a:spcAft>
                          <a:spcPts val="0"/>
                        </a:spcAft>
                      </a:pPr>
                      <a:r>
                        <a:rPr lang="en-US" sz="1400" kern="100">
                          <a:solidFill>
                            <a:schemeClr val="tx1"/>
                          </a:solidFill>
                          <a:effectLst/>
                          <a:latin typeface="Aptos" panose="020B0004020202020204" pitchFamily="34" charset="0"/>
                          <a:ea typeface="Yu Gothic" panose="020B0400000000000000" pitchFamily="34" charset="-128"/>
                          <a:cs typeface="Arial" panose="020B0604020202020204" pitchFamily="34" charset="0"/>
                        </a:rPr>
                        <a:t>Teams AI Library</a:t>
                      </a:r>
                    </a:p>
                  </a:txBody>
                  <a:tcPr marL="279781" marR="279781" marT="0" marB="0" anchor="ctr">
                    <a:lnL w="12700" cap="flat" cmpd="sng" algn="ctr">
                      <a:solidFill>
                        <a:srgbClr val="3A4953"/>
                      </a:solidFill>
                      <a:prstDash val="solid"/>
                      <a:round/>
                      <a:headEnd type="none" w="med" len="med"/>
                      <a:tailEnd type="none" w="med" len="med"/>
                    </a:lnL>
                    <a:lnR w="3175" cap="flat" cmpd="sng" algn="ctr">
                      <a:solidFill>
                        <a:schemeClr val="bg2">
                          <a:lumMod val="90000"/>
                        </a:schemeClr>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9813830"/>
                  </a:ext>
                </a:extLst>
              </a:tr>
              <a:tr h="418008">
                <a:tc>
                  <a:txBody>
                    <a:bodyPr/>
                    <a:lstStyle/>
                    <a:p>
                      <a:pPr marL="0" marR="0">
                        <a:lnSpc>
                          <a:spcPct val="107000"/>
                        </a:lnSpc>
                        <a:spcBef>
                          <a:spcPts val="0"/>
                        </a:spcBef>
                        <a:spcAft>
                          <a:spcPts val="0"/>
                        </a:spcAft>
                      </a:pPr>
                      <a:r>
                        <a:rPr lang="en-US" sz="1400" kern="100">
                          <a:solidFill>
                            <a:schemeClr val="tx1"/>
                          </a:solidFill>
                          <a:effectLst/>
                          <a:latin typeface="+mj-lt"/>
                        </a:rPr>
                        <a:t>AI</a:t>
                      </a:r>
                      <a:endParaRPr lang="en-US" sz="1400" kern="100">
                        <a:solidFill>
                          <a:schemeClr val="tx1"/>
                        </a:solidFill>
                        <a:effectLst/>
                        <a:latin typeface="+mj-lt"/>
                        <a:ea typeface="Yu Gothic" panose="020B0400000000000000" pitchFamily="34" charset="-128"/>
                        <a:cs typeface="Arial" panose="020B0604020202020204" pitchFamily="34" charset="0"/>
                      </a:endParaRPr>
                    </a:p>
                  </a:txBody>
                  <a:tcPr marL="279781" marR="279781" marT="0" marB="0" anchor="ctr">
                    <a:lnL w="3175" cap="flat" cmpd="sng" algn="ctr">
                      <a:solidFill>
                        <a:schemeClr val="bg2">
                          <a:lumMod val="90000"/>
                        </a:schemeClr>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0"/>
                        </a:spcAft>
                      </a:pPr>
                      <a:r>
                        <a:rPr lang="en-US" sz="1400" kern="100">
                          <a:solidFill>
                            <a:schemeClr val="tx1"/>
                          </a:solidFill>
                          <a:effectLst/>
                        </a:rPr>
                        <a:t>Leverage an orchestrator to map intent to skills</a:t>
                      </a:r>
                      <a:endParaRPr lang="en-US" sz="1400" kern="100">
                        <a:solidFill>
                          <a:schemeClr val="tx1"/>
                        </a:solidFill>
                        <a:effectLst/>
                        <a:latin typeface="Aptos" panose="020B0004020202020204" pitchFamily="34" charset="0"/>
                        <a:ea typeface="Yu Gothic" panose="020B0400000000000000" pitchFamily="34" charset="-128"/>
                        <a:cs typeface="Arial" panose="020B0604020202020204" pitchFamily="34" charset="0"/>
                      </a:endParaRPr>
                    </a:p>
                  </a:txBody>
                  <a:tcPr marL="279781" marR="279781" marT="0"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a:lnSpc>
                          <a:spcPct val="107000"/>
                        </a:lnSpc>
                        <a:spcBef>
                          <a:spcPts val="0"/>
                        </a:spcBef>
                        <a:spcAft>
                          <a:spcPts val="0"/>
                        </a:spcAft>
                      </a:pPr>
                      <a:endParaRPr lang="en-US" sz="1100" kern="100">
                        <a:effectLst/>
                        <a:latin typeface="Aptos" panose="020B0004020202020204" pitchFamily="34" charset="0"/>
                        <a:ea typeface="Yu Gothic" panose="020B0400000000000000" pitchFamily="34" charset="-128"/>
                        <a:cs typeface="Arial" panose="020B0604020202020204" pitchFamily="34" charset="0"/>
                      </a:endParaRPr>
                    </a:p>
                  </a:txBody>
                  <a:tcPr marL="68580" marR="68580" marT="0" marB="0"/>
                </a:tc>
                <a:extLst>
                  <a:ext uri="{0D108BD9-81ED-4DB2-BD59-A6C34878D82A}">
                    <a16:rowId xmlns:a16="http://schemas.microsoft.com/office/drawing/2014/main" val="564390735"/>
                  </a:ext>
                </a:extLst>
              </a:tr>
              <a:tr h="407070">
                <a:tc>
                  <a:txBody>
                    <a:bodyPr/>
                    <a:lstStyle/>
                    <a:p>
                      <a:pPr marL="0" marR="0">
                        <a:lnSpc>
                          <a:spcPct val="107000"/>
                        </a:lnSpc>
                        <a:spcBef>
                          <a:spcPts val="0"/>
                        </a:spcBef>
                        <a:spcAft>
                          <a:spcPts val="0"/>
                        </a:spcAft>
                      </a:pPr>
                      <a:r>
                        <a:rPr lang="en-US" sz="1400" kern="100">
                          <a:solidFill>
                            <a:schemeClr val="tx1"/>
                          </a:solidFill>
                          <a:effectLst/>
                          <a:latin typeface="+mj-lt"/>
                        </a:rPr>
                        <a:t>Authentication</a:t>
                      </a:r>
                      <a:endParaRPr lang="en-US" sz="1400" kern="100">
                        <a:solidFill>
                          <a:schemeClr val="tx1"/>
                        </a:solidFill>
                        <a:effectLst/>
                        <a:latin typeface="+mj-lt"/>
                        <a:ea typeface="Yu Gothic" panose="020B0400000000000000" pitchFamily="34" charset="-128"/>
                        <a:cs typeface="Arial" panose="020B0604020202020204" pitchFamily="34" charset="0"/>
                      </a:endParaRPr>
                    </a:p>
                  </a:txBody>
                  <a:tcPr marL="279781" marR="279781" marT="0" marB="0" anchor="ctr">
                    <a:lnL w="3175" cap="flat" cmpd="sng" algn="ctr">
                      <a:solidFill>
                        <a:schemeClr val="bg2">
                          <a:lumMod val="90000"/>
                        </a:schemeClr>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0"/>
                        </a:spcAft>
                      </a:pPr>
                      <a:r>
                        <a:rPr lang="en-US" sz="1400" kern="100">
                          <a:solidFill>
                            <a:schemeClr val="tx1"/>
                          </a:solidFill>
                          <a:effectLst/>
                        </a:rPr>
                        <a:t>Use single sign-on</a:t>
                      </a:r>
                      <a:endParaRPr lang="en-US" sz="1400" kern="100">
                        <a:solidFill>
                          <a:schemeClr val="tx1"/>
                        </a:solidFill>
                        <a:effectLst/>
                        <a:latin typeface="Aptos" panose="020B0004020202020204" pitchFamily="34" charset="0"/>
                        <a:ea typeface="Yu Gothic" panose="020B0400000000000000" pitchFamily="34" charset="-128"/>
                        <a:cs typeface="Arial" panose="020B0604020202020204" pitchFamily="34" charset="0"/>
                      </a:endParaRPr>
                    </a:p>
                  </a:txBody>
                  <a:tcPr marL="279781" marR="279781" marT="0"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a:lnSpc>
                          <a:spcPct val="107000"/>
                        </a:lnSpc>
                        <a:spcBef>
                          <a:spcPts val="0"/>
                        </a:spcBef>
                        <a:spcAft>
                          <a:spcPts val="0"/>
                        </a:spcAft>
                      </a:pPr>
                      <a:endParaRPr lang="en-US" sz="1100" kern="100">
                        <a:effectLst/>
                        <a:latin typeface="Aptos" panose="020B0004020202020204" pitchFamily="34" charset="0"/>
                        <a:ea typeface="Yu Gothic" panose="020B0400000000000000" pitchFamily="34" charset="-128"/>
                        <a:cs typeface="Arial" panose="020B0604020202020204" pitchFamily="34" charset="0"/>
                      </a:endParaRPr>
                    </a:p>
                  </a:txBody>
                  <a:tcPr marL="68580" marR="68580" marT="0" marB="0"/>
                </a:tc>
                <a:extLst>
                  <a:ext uri="{0D108BD9-81ED-4DB2-BD59-A6C34878D82A}">
                    <a16:rowId xmlns:a16="http://schemas.microsoft.com/office/drawing/2014/main" val="3974117302"/>
                  </a:ext>
                </a:extLst>
              </a:tr>
              <a:tr h="459929">
                <a:tc>
                  <a:txBody>
                    <a:bodyPr/>
                    <a:lstStyle/>
                    <a:p>
                      <a:pPr marL="0" marR="0">
                        <a:lnSpc>
                          <a:spcPct val="107000"/>
                        </a:lnSpc>
                        <a:spcBef>
                          <a:spcPts val="0"/>
                        </a:spcBef>
                        <a:spcAft>
                          <a:spcPts val="0"/>
                        </a:spcAft>
                      </a:pPr>
                      <a:r>
                        <a:rPr lang="en-US" sz="1400" kern="100">
                          <a:solidFill>
                            <a:schemeClr val="tx1"/>
                          </a:solidFill>
                          <a:effectLst/>
                          <a:latin typeface="+mj-lt"/>
                        </a:rPr>
                        <a:t>UX</a:t>
                      </a:r>
                      <a:endParaRPr lang="en-US" sz="1400" kern="100">
                        <a:solidFill>
                          <a:schemeClr val="tx1"/>
                        </a:solidFill>
                        <a:effectLst/>
                        <a:latin typeface="+mj-lt"/>
                        <a:ea typeface="Yu Gothic" panose="020B0400000000000000" pitchFamily="34" charset="-128"/>
                        <a:cs typeface="Arial" panose="020B0604020202020204" pitchFamily="34" charset="0"/>
                      </a:endParaRPr>
                    </a:p>
                  </a:txBody>
                  <a:tcPr marL="279781" marR="279781" marT="0" marB="0" anchor="ctr">
                    <a:lnL w="3175" cap="flat" cmpd="sng" algn="ctr">
                      <a:solidFill>
                        <a:schemeClr val="bg2">
                          <a:lumMod val="90000"/>
                        </a:schemeClr>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0"/>
                        </a:spcAft>
                      </a:pPr>
                      <a:r>
                        <a:rPr lang="en-US" sz="1400" kern="100">
                          <a:solidFill>
                            <a:schemeClr val="tx1"/>
                          </a:solidFill>
                          <a:effectLst/>
                        </a:rPr>
                        <a:t>Stream responses, progressive loading</a:t>
                      </a:r>
                      <a:endParaRPr lang="en-US" sz="1400" kern="100">
                        <a:solidFill>
                          <a:schemeClr val="tx1"/>
                        </a:solidFill>
                        <a:effectLst/>
                        <a:latin typeface="Aptos" panose="020B0004020202020204" pitchFamily="34" charset="0"/>
                        <a:ea typeface="Yu Gothic" panose="020B0400000000000000" pitchFamily="34" charset="-128"/>
                        <a:cs typeface="Arial" panose="020B0604020202020204" pitchFamily="34" charset="0"/>
                      </a:endParaRPr>
                    </a:p>
                  </a:txBody>
                  <a:tcPr marL="279781" marR="279781" marT="0"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4">
                  <a:txBody>
                    <a:bodyPr/>
                    <a:lstStyle/>
                    <a:p>
                      <a:pPr marL="0" marR="0" algn="l">
                        <a:lnSpc>
                          <a:spcPct val="107000"/>
                        </a:lnSpc>
                        <a:spcBef>
                          <a:spcPts val="0"/>
                        </a:spcBef>
                        <a:spcAft>
                          <a:spcPts val="0"/>
                        </a:spcAft>
                      </a:pPr>
                      <a:r>
                        <a:rPr lang="en-US" sz="1400" kern="100">
                          <a:solidFill>
                            <a:schemeClr val="tx1"/>
                          </a:solidFill>
                          <a:effectLst/>
                          <a:latin typeface="Aptos" panose="020B0004020202020204" pitchFamily="34" charset="0"/>
                          <a:ea typeface="Yu Gothic" panose="020B0400000000000000" pitchFamily="34" charset="-128"/>
                          <a:cs typeface="Arial" panose="020B0604020202020204" pitchFamily="34" charset="0"/>
                        </a:rPr>
                        <a:t>Powered by AI UX Kit</a:t>
                      </a:r>
                    </a:p>
                  </a:txBody>
                  <a:tcPr marL="279781" marR="279781" marT="0" marB="0" anchor="ctr">
                    <a:lnL w="12700" cap="flat" cmpd="sng" algn="ctr">
                      <a:solidFill>
                        <a:srgbClr val="3A4953"/>
                      </a:solidFill>
                      <a:prstDash val="solid"/>
                      <a:round/>
                      <a:headEnd type="none" w="med" len="med"/>
                      <a:tailEnd type="none" w="med" len="med"/>
                    </a:lnL>
                    <a:lnR w="3175" cap="flat" cmpd="sng" algn="ctr">
                      <a:solidFill>
                        <a:schemeClr val="bg2">
                          <a:lumMod val="90000"/>
                        </a:schemeClr>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3657931"/>
                  </a:ext>
                </a:extLst>
              </a:tr>
              <a:tr h="393403">
                <a:tc>
                  <a:txBody>
                    <a:bodyPr/>
                    <a:lstStyle/>
                    <a:p>
                      <a:pPr marL="0" marR="0">
                        <a:lnSpc>
                          <a:spcPct val="107000"/>
                        </a:lnSpc>
                        <a:spcBef>
                          <a:spcPts val="0"/>
                        </a:spcBef>
                        <a:spcAft>
                          <a:spcPts val="0"/>
                        </a:spcAft>
                      </a:pPr>
                      <a:r>
                        <a:rPr lang="en-US" sz="1400" kern="100">
                          <a:solidFill>
                            <a:schemeClr val="tx1"/>
                          </a:solidFill>
                          <a:effectLst/>
                          <a:latin typeface="+mj-lt"/>
                        </a:rPr>
                        <a:t>UX</a:t>
                      </a:r>
                      <a:endParaRPr lang="en-US" sz="1400" kern="100">
                        <a:solidFill>
                          <a:schemeClr val="tx1"/>
                        </a:solidFill>
                        <a:effectLst/>
                        <a:latin typeface="+mj-lt"/>
                        <a:ea typeface="Yu Gothic" panose="020B0400000000000000" pitchFamily="34" charset="-128"/>
                        <a:cs typeface="Arial" panose="020B0604020202020204" pitchFamily="34" charset="0"/>
                      </a:endParaRPr>
                    </a:p>
                  </a:txBody>
                  <a:tcPr marL="279781" marR="279781" marT="0" marB="0" anchor="ctr">
                    <a:lnL w="3175" cap="flat" cmpd="sng" algn="ctr">
                      <a:solidFill>
                        <a:schemeClr val="bg2">
                          <a:lumMod val="90000"/>
                        </a:schemeClr>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0"/>
                        </a:spcAft>
                      </a:pPr>
                      <a:r>
                        <a:rPr lang="en-US" sz="1400" kern="100">
                          <a:solidFill>
                            <a:schemeClr val="tx1"/>
                          </a:solidFill>
                          <a:effectLst/>
                        </a:rPr>
                        <a:t>AI labelling</a:t>
                      </a:r>
                      <a:endParaRPr lang="en-US" sz="1400" kern="100">
                        <a:solidFill>
                          <a:schemeClr val="tx1"/>
                        </a:solidFill>
                        <a:effectLst/>
                        <a:latin typeface="Aptos" panose="020B0004020202020204" pitchFamily="34" charset="0"/>
                        <a:ea typeface="Yu Gothic" panose="020B0400000000000000" pitchFamily="34" charset="-128"/>
                        <a:cs typeface="Arial" panose="020B0604020202020204" pitchFamily="34" charset="0"/>
                      </a:endParaRPr>
                    </a:p>
                  </a:txBody>
                  <a:tcPr marL="279781" marR="279781" marT="0"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a:lnSpc>
                          <a:spcPct val="107000"/>
                        </a:lnSpc>
                        <a:spcBef>
                          <a:spcPts val="0"/>
                        </a:spcBef>
                        <a:spcAft>
                          <a:spcPts val="0"/>
                        </a:spcAft>
                      </a:pPr>
                      <a:endParaRPr lang="en-US" sz="1100" kern="100">
                        <a:effectLst/>
                        <a:latin typeface="Aptos" panose="020B0004020202020204" pitchFamily="34" charset="0"/>
                        <a:ea typeface="Yu Gothic" panose="020B0400000000000000" pitchFamily="34" charset="-128"/>
                        <a:cs typeface="Arial" panose="020B0604020202020204" pitchFamily="34" charset="0"/>
                      </a:endParaRPr>
                    </a:p>
                  </a:txBody>
                  <a:tcPr marL="68580" marR="68580" marT="0" marB="0"/>
                </a:tc>
                <a:extLst>
                  <a:ext uri="{0D108BD9-81ED-4DB2-BD59-A6C34878D82A}">
                    <a16:rowId xmlns:a16="http://schemas.microsoft.com/office/drawing/2014/main" val="1962039772"/>
                  </a:ext>
                </a:extLst>
              </a:tr>
              <a:tr h="403004">
                <a:tc>
                  <a:txBody>
                    <a:bodyPr/>
                    <a:lstStyle/>
                    <a:p>
                      <a:pPr marL="0" marR="0">
                        <a:lnSpc>
                          <a:spcPct val="107000"/>
                        </a:lnSpc>
                        <a:spcBef>
                          <a:spcPts val="0"/>
                        </a:spcBef>
                        <a:spcAft>
                          <a:spcPts val="0"/>
                        </a:spcAft>
                      </a:pPr>
                      <a:r>
                        <a:rPr lang="en-US" sz="1400" kern="100">
                          <a:solidFill>
                            <a:schemeClr val="tx1"/>
                          </a:solidFill>
                          <a:effectLst/>
                          <a:latin typeface="+mj-lt"/>
                        </a:rPr>
                        <a:t>UX</a:t>
                      </a:r>
                      <a:endParaRPr lang="en-US" sz="1400" kern="100">
                        <a:solidFill>
                          <a:schemeClr val="tx1"/>
                        </a:solidFill>
                        <a:effectLst/>
                        <a:latin typeface="+mj-lt"/>
                        <a:ea typeface="Yu Gothic" panose="020B0400000000000000" pitchFamily="34" charset="-128"/>
                        <a:cs typeface="Arial" panose="020B0604020202020204" pitchFamily="34" charset="0"/>
                      </a:endParaRPr>
                    </a:p>
                  </a:txBody>
                  <a:tcPr marL="279781" marR="279781" marT="0" marB="0" anchor="ctr">
                    <a:lnL w="3175" cap="flat" cmpd="sng" algn="ctr">
                      <a:solidFill>
                        <a:schemeClr val="bg2">
                          <a:lumMod val="90000"/>
                        </a:schemeClr>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0"/>
                        </a:spcAft>
                      </a:pPr>
                      <a:r>
                        <a:rPr lang="en-US" sz="1400" kern="100">
                          <a:solidFill>
                            <a:schemeClr val="tx1"/>
                          </a:solidFill>
                          <a:effectLst/>
                        </a:rPr>
                        <a:t>Feedback loop</a:t>
                      </a:r>
                      <a:endParaRPr lang="en-US" sz="1400" kern="100">
                        <a:solidFill>
                          <a:schemeClr val="tx1"/>
                        </a:solidFill>
                        <a:effectLst/>
                        <a:latin typeface="Aptos" panose="020B0004020202020204" pitchFamily="34" charset="0"/>
                        <a:ea typeface="Yu Gothic" panose="020B0400000000000000" pitchFamily="34" charset="-128"/>
                        <a:cs typeface="Arial" panose="020B0604020202020204" pitchFamily="34" charset="0"/>
                      </a:endParaRPr>
                    </a:p>
                  </a:txBody>
                  <a:tcPr marL="279781" marR="279781" marT="0"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a:lnSpc>
                          <a:spcPct val="107000"/>
                        </a:lnSpc>
                        <a:spcBef>
                          <a:spcPts val="0"/>
                        </a:spcBef>
                        <a:spcAft>
                          <a:spcPts val="0"/>
                        </a:spcAft>
                      </a:pPr>
                      <a:endParaRPr lang="en-US" sz="1100" kern="100">
                        <a:effectLst/>
                        <a:latin typeface="Aptos" panose="020B0004020202020204" pitchFamily="34" charset="0"/>
                        <a:ea typeface="Yu Gothic" panose="020B0400000000000000" pitchFamily="34" charset="-128"/>
                        <a:cs typeface="Arial" panose="020B0604020202020204" pitchFamily="34" charset="0"/>
                      </a:endParaRPr>
                    </a:p>
                  </a:txBody>
                  <a:tcPr marL="68580" marR="68580" marT="0" marB="0"/>
                </a:tc>
                <a:extLst>
                  <a:ext uri="{0D108BD9-81ED-4DB2-BD59-A6C34878D82A}">
                    <a16:rowId xmlns:a16="http://schemas.microsoft.com/office/drawing/2014/main" val="653464499"/>
                  </a:ext>
                </a:extLst>
              </a:tr>
              <a:tr h="504050">
                <a:tc>
                  <a:txBody>
                    <a:bodyPr/>
                    <a:lstStyle/>
                    <a:p>
                      <a:pPr marL="0" marR="0">
                        <a:lnSpc>
                          <a:spcPct val="107000"/>
                        </a:lnSpc>
                        <a:spcBef>
                          <a:spcPts val="0"/>
                        </a:spcBef>
                        <a:spcAft>
                          <a:spcPts val="0"/>
                        </a:spcAft>
                      </a:pPr>
                      <a:r>
                        <a:rPr lang="en-US" sz="1400" kern="100">
                          <a:solidFill>
                            <a:schemeClr val="tx1"/>
                          </a:solidFill>
                          <a:effectLst/>
                          <a:latin typeface="+mj-lt"/>
                        </a:rPr>
                        <a:t>UX</a:t>
                      </a:r>
                      <a:endParaRPr lang="en-US" sz="1400" kern="100">
                        <a:solidFill>
                          <a:schemeClr val="tx1"/>
                        </a:solidFill>
                        <a:effectLst/>
                        <a:latin typeface="+mj-lt"/>
                        <a:ea typeface="Yu Gothic" panose="020B0400000000000000" pitchFamily="34" charset="-128"/>
                        <a:cs typeface="Arial" panose="020B0604020202020204" pitchFamily="34" charset="0"/>
                      </a:endParaRPr>
                    </a:p>
                  </a:txBody>
                  <a:tcPr marL="279781" marR="279781" marT="0" marB="0" anchor="ctr">
                    <a:lnL w="3175" cap="flat" cmpd="sng" algn="ctr">
                      <a:solidFill>
                        <a:schemeClr val="bg2">
                          <a:lumMod val="90000"/>
                        </a:schemeClr>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0"/>
                        </a:spcAft>
                      </a:pPr>
                      <a:r>
                        <a:rPr lang="en-US" sz="1400" kern="100">
                          <a:solidFill>
                            <a:schemeClr val="tx1"/>
                          </a:solidFill>
                          <a:effectLst/>
                        </a:rPr>
                        <a:t>Zero prompts</a:t>
                      </a:r>
                      <a:endParaRPr lang="en-US" sz="1400" kern="100">
                        <a:solidFill>
                          <a:schemeClr val="tx1"/>
                        </a:solidFill>
                        <a:effectLst/>
                        <a:latin typeface="Aptos" panose="020B0004020202020204" pitchFamily="34" charset="0"/>
                        <a:ea typeface="Yu Gothic" panose="020B0400000000000000" pitchFamily="34" charset="-128"/>
                        <a:cs typeface="Arial" panose="020B0604020202020204" pitchFamily="34" charset="0"/>
                      </a:endParaRPr>
                    </a:p>
                  </a:txBody>
                  <a:tcPr marL="279781" marR="279781" marT="0"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vMerge="1">
                  <a:txBody>
                    <a:bodyPr/>
                    <a:lstStyle/>
                    <a:p>
                      <a:pPr marL="0" marR="0">
                        <a:lnSpc>
                          <a:spcPct val="107000"/>
                        </a:lnSpc>
                        <a:spcBef>
                          <a:spcPts val="0"/>
                        </a:spcBef>
                        <a:spcAft>
                          <a:spcPts val="0"/>
                        </a:spcAft>
                      </a:pPr>
                      <a:endParaRPr lang="en-US" sz="1100" kern="100">
                        <a:effectLst/>
                        <a:latin typeface="Aptos" panose="020B0004020202020204" pitchFamily="34" charset="0"/>
                        <a:ea typeface="Yu Gothic" panose="020B0400000000000000" pitchFamily="34" charset="-128"/>
                        <a:cs typeface="Arial" panose="020B0604020202020204" pitchFamily="34" charset="0"/>
                      </a:endParaRPr>
                    </a:p>
                  </a:txBody>
                  <a:tcPr marL="68580" marR="68580" marT="0" marB="0"/>
                </a:tc>
                <a:extLst>
                  <a:ext uri="{0D108BD9-81ED-4DB2-BD59-A6C34878D82A}">
                    <a16:rowId xmlns:a16="http://schemas.microsoft.com/office/drawing/2014/main" val="1986531066"/>
                  </a:ext>
                </a:extLst>
              </a:tr>
              <a:tr h="929994">
                <a:tc>
                  <a:txBody>
                    <a:bodyPr/>
                    <a:lstStyle/>
                    <a:p>
                      <a:pPr marL="0" marR="0">
                        <a:lnSpc>
                          <a:spcPct val="107000"/>
                        </a:lnSpc>
                        <a:spcBef>
                          <a:spcPts val="0"/>
                        </a:spcBef>
                        <a:spcAft>
                          <a:spcPts val="0"/>
                        </a:spcAft>
                      </a:pPr>
                      <a:r>
                        <a:rPr lang="en-US" sz="1400" kern="100">
                          <a:solidFill>
                            <a:schemeClr val="tx1"/>
                          </a:solidFill>
                          <a:effectLst/>
                          <a:latin typeface="+mj-lt"/>
                        </a:rPr>
                        <a:t>Copilot Extension</a:t>
                      </a:r>
                      <a:endParaRPr lang="en-US" sz="1400" kern="100">
                        <a:solidFill>
                          <a:schemeClr val="tx1"/>
                        </a:solidFill>
                        <a:effectLst/>
                        <a:latin typeface="+mj-lt"/>
                        <a:ea typeface="Yu Gothic" panose="020B0400000000000000" pitchFamily="34" charset="-128"/>
                        <a:cs typeface="Arial" panose="020B0604020202020204" pitchFamily="34" charset="0"/>
                      </a:endParaRPr>
                    </a:p>
                  </a:txBody>
                  <a:tcPr marL="279781" marR="279781" marT="0" marB="0" anchor="ctr">
                    <a:lnL w="3175" cap="flat" cmpd="sng" algn="ctr">
                      <a:solidFill>
                        <a:schemeClr val="bg2">
                          <a:lumMod val="90000"/>
                        </a:schemeClr>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317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ct val="107000"/>
                        </a:lnSpc>
                        <a:spcBef>
                          <a:spcPts val="0"/>
                        </a:spcBef>
                        <a:spcAft>
                          <a:spcPts val="0"/>
                        </a:spcAft>
                      </a:pPr>
                      <a:r>
                        <a:rPr lang="en-US" sz="1400" kern="100">
                          <a:solidFill>
                            <a:schemeClr val="tx1"/>
                          </a:solidFill>
                          <a:effectLst/>
                        </a:rPr>
                        <a:t>If app contains a plugin, utilize handoff UX between plugin and custom copilot</a:t>
                      </a:r>
                      <a:endParaRPr lang="en-US" sz="1400" kern="100">
                        <a:solidFill>
                          <a:schemeClr val="tx1"/>
                        </a:solidFill>
                        <a:effectLst/>
                        <a:latin typeface="Aptos" panose="020B0004020202020204" pitchFamily="34" charset="0"/>
                        <a:ea typeface="Yu Gothic" panose="020B0400000000000000" pitchFamily="34" charset="-128"/>
                        <a:cs typeface="Arial" panose="020B0604020202020204" pitchFamily="34" charset="0"/>
                      </a:endParaRPr>
                    </a:p>
                  </a:txBody>
                  <a:tcPr marL="279781" marR="279781" marT="0" marB="0" anchor="ctr">
                    <a:lnL w="12700" cap="flat" cmpd="sng" algn="ctr">
                      <a:solidFill>
                        <a:srgbClr val="3A4953"/>
                      </a:solidFill>
                      <a:prstDash val="solid"/>
                      <a:round/>
                      <a:headEnd type="none" w="med" len="med"/>
                      <a:tailEnd type="none" w="med" len="med"/>
                    </a:lnL>
                    <a:lnR w="12700" cap="flat" cmpd="sng" algn="ctr">
                      <a:solidFill>
                        <a:srgbClr val="3A4953"/>
                      </a:solidFill>
                      <a:prstDash val="solid"/>
                      <a:round/>
                      <a:headEnd type="none" w="med" len="med"/>
                      <a:tailEnd type="none" w="med" len="med"/>
                    </a:lnR>
                    <a:lnT w="12700" cap="flat" cmpd="sng" algn="ctr">
                      <a:solidFill>
                        <a:srgbClr val="3A4953"/>
                      </a:solidFill>
                      <a:prstDash val="solid"/>
                      <a:round/>
                      <a:headEnd type="none" w="med" len="med"/>
                      <a:tailEnd type="none" w="med" len="med"/>
                    </a:lnT>
                    <a:lnB w="317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1400" kern="100" dirty="0">
                          <a:solidFill>
                            <a:schemeClr val="tx1"/>
                          </a:solidFill>
                          <a:effectLst/>
                          <a:latin typeface="Aptos" panose="020B0004020202020204" pitchFamily="34" charset="0"/>
                          <a:ea typeface="Yu Gothic" panose="020B0400000000000000" pitchFamily="34" charset="-128"/>
                          <a:cs typeface="Arial" panose="020B0604020202020204" pitchFamily="34" charset="0"/>
                        </a:rPr>
                        <a:t>Teams AI Library</a:t>
                      </a:r>
                    </a:p>
                  </a:txBody>
                  <a:tcPr marL="279781" marR="279781" marT="0" marB="0" anchor="ctr">
                    <a:lnL w="12700" cap="flat" cmpd="sng" algn="ctr">
                      <a:solidFill>
                        <a:srgbClr val="3A4953"/>
                      </a:solidFill>
                      <a:prstDash val="solid"/>
                      <a:round/>
                      <a:headEnd type="none" w="med" len="med"/>
                      <a:tailEnd type="none" w="med" len="med"/>
                    </a:lnL>
                    <a:lnR w="3175" cap="flat" cmpd="sng" algn="ctr">
                      <a:solidFill>
                        <a:schemeClr val="bg2">
                          <a:lumMod val="90000"/>
                        </a:schemeClr>
                      </a:solidFill>
                      <a:prstDash val="solid"/>
                      <a:round/>
                      <a:headEnd type="none" w="med" len="med"/>
                      <a:tailEnd type="none" w="med" len="med"/>
                    </a:lnR>
                    <a:lnT w="12700" cap="flat" cmpd="sng" algn="ctr">
                      <a:solidFill>
                        <a:srgbClr val="3A4953"/>
                      </a:solidFill>
                      <a:prstDash val="solid"/>
                      <a:round/>
                      <a:headEnd type="none" w="med" len="med"/>
                      <a:tailEnd type="none" w="med" len="med"/>
                    </a:lnT>
                    <a:lnB w="3175"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31767010"/>
                  </a:ext>
                </a:extLst>
              </a:tr>
            </a:tbl>
          </a:graphicData>
        </a:graphic>
      </p:graphicFrame>
    </p:spTree>
    <p:extLst>
      <p:ext uri="{BB962C8B-B14F-4D97-AF65-F5344CB8AC3E}">
        <p14:creationId xmlns:p14="http://schemas.microsoft.com/office/powerpoint/2010/main" val="34278264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6F1C5242-5194-3F4C-4E8F-71142D08505E}"/>
              </a:ext>
            </a:extLst>
          </p:cNvPr>
          <p:cNvSpPr txBox="1">
            <a:spLocks/>
          </p:cNvSpPr>
          <p:nvPr/>
        </p:nvSpPr>
        <p:spPr>
          <a:xfrm>
            <a:off x="600856" y="3209093"/>
            <a:ext cx="4209864" cy="576340"/>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51304">
              <a:defRPr/>
            </a:pPr>
            <a:r>
              <a:rPr lang="en-US" sz="3672" spc="-51">
                <a:solidFill>
                  <a:srgbClr val="FFFFFF"/>
                </a:solidFill>
                <a:latin typeface="Segoe UI Semibold"/>
              </a:rPr>
              <a:t>References</a:t>
            </a:r>
          </a:p>
        </p:txBody>
      </p:sp>
      <p:sp>
        <p:nvSpPr>
          <p:cNvPr id="10" name="Rounded Rectangle 64" descr="AI safety and security encompass the Copilot stack">
            <a:extLst>
              <a:ext uri="{FF2B5EF4-FFF2-40B4-BE49-F238E27FC236}">
                <a16:creationId xmlns:a16="http://schemas.microsoft.com/office/drawing/2014/main" id="{B43B5A2C-7363-B60A-B18E-501753C9F19A}"/>
              </a:ext>
              <a:ext uri="{C183D7F6-B498-43B3-948B-1728B52AA6E4}">
                <adec:decorative xmlns:adec="http://schemas.microsoft.com/office/drawing/2017/decorative" val="0"/>
              </a:ext>
            </a:extLst>
          </p:cNvPr>
          <p:cNvSpPr/>
          <p:nvPr/>
        </p:nvSpPr>
        <p:spPr bwMode="auto">
          <a:xfrm>
            <a:off x="3783106" y="1070767"/>
            <a:ext cx="8946083" cy="4927949"/>
          </a:xfrm>
          <a:prstGeom prst="roundRect">
            <a:avLst>
              <a:gd name="adj" fmla="val 28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solidFill>
                <a:srgbClr val="FFFFFF"/>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D9C78B17-3B34-F23D-6A84-8CD32A2C15C4}"/>
              </a:ext>
            </a:extLst>
          </p:cNvPr>
          <p:cNvSpPr txBox="1"/>
          <p:nvPr/>
        </p:nvSpPr>
        <p:spPr>
          <a:xfrm>
            <a:off x="4111884" y="1378413"/>
            <a:ext cx="9751574" cy="4612801"/>
          </a:xfrm>
          <a:prstGeom prst="rect">
            <a:avLst/>
          </a:prstGeom>
          <a:noFill/>
        </p:spPr>
        <p:txBody>
          <a:bodyPr wrap="square" rtlCol="0">
            <a:spAutoFit/>
          </a:bodyPr>
          <a:lstStyle/>
          <a:p>
            <a:pPr defTabSz="932597">
              <a:defRPr/>
            </a:pPr>
            <a:r>
              <a:rPr lang="en-US" sz="2448">
                <a:solidFill>
                  <a:srgbClr val="FFFFFF"/>
                </a:solidFill>
                <a:latin typeface="Segoe UI"/>
                <a:cs typeface="Segoe UI" panose="020B0502040204020203" pitchFamily="34" charset="0"/>
              </a:rPr>
              <a:t>AI Library GitHub repo:    	  </a:t>
            </a:r>
            <a:r>
              <a:rPr lang="en-US" sz="2448"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hlinkClick r:id="rId3">
                  <a:extLst>
                    <a:ext uri="{A12FA001-AC4F-418D-AE19-62706E023703}">
                      <ahyp:hlinkClr xmlns:ahyp="http://schemas.microsoft.com/office/drawing/2018/hyperlinkcolor" val="tx"/>
                    </a:ext>
                  </a:extLst>
                </a:hlinkClick>
              </a:rPr>
              <a:t>aka.ms/teams-ai-repo</a:t>
            </a:r>
            <a:r>
              <a:rPr lang="en-US" sz="2448"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 </a:t>
            </a:r>
          </a:p>
          <a:p>
            <a:pPr defTabSz="932597">
              <a:defRPr/>
            </a:pPr>
            <a:endParaRPr lang="en-US" sz="2448">
              <a:solidFill>
                <a:srgbClr val="FFFFFF"/>
              </a:solidFill>
              <a:latin typeface="Segoe UI"/>
              <a:cs typeface="Segoe UI" panose="020B0502040204020203" pitchFamily="34" charset="0"/>
            </a:endParaRPr>
          </a:p>
          <a:p>
            <a:pPr defTabSz="932597">
              <a:defRPr/>
            </a:pPr>
            <a:r>
              <a:rPr lang="en-US" sz="2448">
                <a:solidFill>
                  <a:srgbClr val="FFFFFF"/>
                </a:solidFill>
                <a:latin typeface="Segoe UI"/>
                <a:cs typeface="Segoe UI" panose="020B0502040204020203" pitchFamily="34" charset="0"/>
              </a:rPr>
              <a:t>Powered by AI UX: 		  </a:t>
            </a:r>
            <a:r>
              <a:rPr lang="en-US" sz="2448"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aka.ms/powered-by-ai</a:t>
            </a:r>
            <a:endParaRPr lang="en-US" sz="2448"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endParaRPr>
          </a:p>
          <a:p>
            <a:pPr defTabSz="932597">
              <a:defRPr/>
            </a:pPr>
            <a:endParaRPr lang="en-US" sz="2448">
              <a:solidFill>
                <a:srgbClr val="FFFFFF"/>
              </a:solidFill>
              <a:latin typeface="Segoe UI"/>
              <a:cs typeface="Segoe UI" panose="020B0502040204020203" pitchFamily="34" charset="0"/>
            </a:endParaRPr>
          </a:p>
          <a:p>
            <a:pPr defTabSz="932597">
              <a:defRPr/>
            </a:pPr>
            <a:r>
              <a:rPr lang="en-US" sz="2448">
                <a:solidFill>
                  <a:srgbClr val="FFFFFF"/>
                </a:solidFill>
                <a:latin typeface="Segoe UI"/>
                <a:cs typeface="Segoe UI" panose="020B0502040204020203" pitchFamily="34" charset="0"/>
              </a:rPr>
              <a:t>Adaptive Card starter pack:  </a:t>
            </a:r>
            <a:r>
              <a:rPr lang="en-US" sz="2448"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aka.ms/teams-card-starters</a:t>
            </a:r>
            <a:endParaRPr lang="en-US" sz="2448"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endParaRPr>
          </a:p>
          <a:p>
            <a:pPr defTabSz="932597">
              <a:defRPr/>
            </a:pPr>
            <a:endParaRPr lang="en-US" sz="2448">
              <a:solidFill>
                <a:srgbClr val="FFFFFF"/>
              </a:solidFill>
              <a:latin typeface="Segoe Sans Display"/>
            </a:endParaRPr>
          </a:p>
          <a:p>
            <a:pPr defTabSz="932597">
              <a:defRPr/>
            </a:pPr>
            <a:endParaRPr lang="en-US" sz="2448">
              <a:solidFill>
                <a:srgbClr val="FFFFFF"/>
              </a:solidFill>
              <a:highlight>
                <a:srgbClr val="FFFF00"/>
              </a:highlight>
              <a:latin typeface="Segoe Sans Display"/>
            </a:endParaRPr>
          </a:p>
          <a:p>
            <a:pPr defTabSz="932597">
              <a:defRPr/>
            </a:pPr>
            <a:r>
              <a:rPr lang="en-US" sz="2448"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HANDS-ON LAB		 </a:t>
            </a:r>
            <a:r>
              <a:rPr lang="en-US" sz="2448" b="1" u="sng">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aka.ms/</a:t>
            </a:r>
            <a:r>
              <a:rPr lang="en-US" sz="2448" b="1" u="sng" err="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CopilotDevCamp</a:t>
            </a:r>
            <a:br>
              <a:rPr lang="en-US" sz="2448"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br>
            <a:r>
              <a:rPr lang="en-US" sz="2448" i="1">
                <a:solidFill>
                  <a:srgbClr val="FFFFFF"/>
                </a:solidFill>
                <a:latin typeface="Segoe UI"/>
                <a:cs typeface="Segoe UI" panose="020B0502040204020203" pitchFamily="34" charset="0"/>
              </a:rPr>
              <a:t>Try the “Build” path</a:t>
            </a:r>
            <a:br>
              <a:rPr lang="en-US" sz="2448" b="1" i="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br>
            <a:endParaRPr lang="en-US" sz="2448" b="1" i="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endParaRPr>
          </a:p>
          <a:p>
            <a:pPr defTabSz="932597">
              <a:defRPr/>
            </a:pPr>
            <a:r>
              <a:rPr lang="en-US" sz="2448" i="1">
                <a:solidFill>
                  <a:srgbClr val="FFFFFF"/>
                </a:solidFill>
                <a:latin typeface="Segoe UI"/>
                <a:cs typeface="Segoe UI" panose="020B0502040204020203" pitchFamily="34" charset="0"/>
              </a:rPr>
              <a:t>Please leave feedback in the </a:t>
            </a:r>
            <a:r>
              <a:rPr lang="en-US" sz="2448" i="1" err="1">
                <a:solidFill>
                  <a:srgbClr val="FFFFFF"/>
                </a:solidFill>
                <a:latin typeface="Segoe UI"/>
                <a:cs typeface="Segoe UI" panose="020B0502040204020203" pitchFamily="34" charset="0"/>
              </a:rPr>
              <a:t>github</a:t>
            </a:r>
            <a:r>
              <a:rPr lang="en-US" sz="2448" i="1">
                <a:solidFill>
                  <a:srgbClr val="FFFFFF"/>
                </a:solidFill>
                <a:latin typeface="Segoe UI"/>
                <a:cs typeface="Segoe UI" panose="020B0502040204020203" pitchFamily="34" charset="0"/>
              </a:rPr>
              <a:t> repo</a:t>
            </a:r>
          </a:p>
          <a:p>
            <a:pPr defTabSz="932597">
              <a:defRPr/>
            </a:pPr>
            <a:endParaRPr lang="en-US" sz="2448" i="1">
              <a:solidFill>
                <a:srgbClr val="FFFFFF"/>
              </a:solidFill>
              <a:latin typeface="Segoe UI"/>
              <a:cs typeface="Segoe UI" panose="020B0502040204020203" pitchFamily="34" charset="0"/>
            </a:endParaRPr>
          </a:p>
        </p:txBody>
      </p:sp>
      <p:cxnSp>
        <p:nvCxnSpPr>
          <p:cNvPr id="4" name="Straight Connector 3">
            <a:extLst>
              <a:ext uri="{FF2B5EF4-FFF2-40B4-BE49-F238E27FC236}">
                <a16:creationId xmlns:a16="http://schemas.microsoft.com/office/drawing/2014/main" id="{DF632BFA-B2B2-4DCF-0920-6F191FB78A6A}"/>
              </a:ext>
              <a:ext uri="{C183D7F6-B498-43B3-948B-1728B52AA6E4}">
                <adec:decorative xmlns:adec="http://schemas.microsoft.com/office/drawing/2017/decorative" val="1"/>
              </a:ext>
            </a:extLst>
          </p:cNvPr>
          <p:cNvCxnSpPr>
            <a:cxnSpLocks/>
          </p:cNvCxnSpPr>
          <p:nvPr/>
        </p:nvCxnSpPr>
        <p:spPr>
          <a:xfrm>
            <a:off x="4180964" y="3683456"/>
            <a:ext cx="7805597"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23889144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02BA-E881-E761-70B1-A267387E19BD}"/>
              </a:ext>
            </a:extLst>
          </p:cNvPr>
          <p:cNvSpPr>
            <a:spLocks noGrp="1"/>
          </p:cNvSpPr>
          <p:nvPr>
            <p:ph type="title"/>
          </p:nvPr>
        </p:nvSpPr>
        <p:spPr>
          <a:xfrm>
            <a:off x="1554559" y="2887864"/>
            <a:ext cx="9327356" cy="609398"/>
          </a:xfrm>
        </p:spPr>
        <p:txBody>
          <a:bodyPr/>
          <a:lstStyle/>
          <a:p>
            <a:pPr algn="ctr"/>
            <a:r>
              <a:rPr lang="en-US" sz="4400" b="1" u="sng">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https://</a:t>
            </a:r>
            <a:r>
              <a:rPr lang="en-US" sz="4400" b="1" u="sng" err="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aka.ms</a:t>
            </a:r>
            <a:r>
              <a:rPr lang="en-US" sz="4400" b="1" u="sng">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a:t>
            </a:r>
            <a:r>
              <a:rPr lang="en-US" sz="4400" b="1" u="sng" err="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CopilotDevCamp</a:t>
            </a:r>
            <a:endParaRPr lang="en-AE"/>
          </a:p>
        </p:txBody>
      </p:sp>
    </p:spTree>
    <p:extLst>
      <p:ext uri="{BB962C8B-B14F-4D97-AF65-F5344CB8AC3E}">
        <p14:creationId xmlns:p14="http://schemas.microsoft.com/office/powerpoint/2010/main" val="352543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5">
            <a:extLst>
              <a:ext uri="{FF2B5EF4-FFF2-40B4-BE49-F238E27FC236}">
                <a16:creationId xmlns:a16="http://schemas.microsoft.com/office/drawing/2014/main" id="{6F1C5242-5194-3F4C-4E8F-71142D08505E}"/>
              </a:ext>
            </a:extLst>
          </p:cNvPr>
          <p:cNvSpPr txBox="1">
            <a:spLocks/>
          </p:cNvSpPr>
          <p:nvPr/>
        </p:nvSpPr>
        <p:spPr>
          <a:xfrm>
            <a:off x="600856" y="3209093"/>
            <a:ext cx="4209864" cy="576340"/>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a:t>Agenda</a:t>
            </a:r>
          </a:p>
        </p:txBody>
      </p:sp>
      <p:sp>
        <p:nvSpPr>
          <p:cNvPr id="10" name="Rounded Rectangle 64" descr="AI safety and security encompass the Copilot stack">
            <a:extLst>
              <a:ext uri="{FF2B5EF4-FFF2-40B4-BE49-F238E27FC236}">
                <a16:creationId xmlns:a16="http://schemas.microsoft.com/office/drawing/2014/main" id="{B43B5A2C-7363-B60A-B18E-501753C9F19A}"/>
              </a:ext>
              <a:ext uri="{C183D7F6-B498-43B3-948B-1728B52AA6E4}">
                <adec:decorative xmlns:adec="http://schemas.microsoft.com/office/drawing/2017/decorative" val="0"/>
              </a:ext>
            </a:extLst>
          </p:cNvPr>
          <p:cNvSpPr/>
          <p:nvPr/>
        </p:nvSpPr>
        <p:spPr bwMode="auto">
          <a:xfrm>
            <a:off x="4147405" y="1337621"/>
            <a:ext cx="7688212" cy="4283411"/>
          </a:xfrm>
          <a:prstGeom prst="roundRect">
            <a:avLst>
              <a:gd name="adj" fmla="val 287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latin typeface="Segoe UI" panose="020B0502040204020203" pitchFamily="34" charset="0"/>
              <a:cs typeface="Segoe UI" panose="020B0502040204020203" pitchFamily="34" charset="0"/>
            </a:endParaRPr>
          </a:p>
        </p:txBody>
      </p:sp>
      <p:cxnSp>
        <p:nvCxnSpPr>
          <p:cNvPr id="11" name="Straight Connector 10">
            <a:extLst>
              <a:ext uri="{FF2B5EF4-FFF2-40B4-BE49-F238E27FC236}">
                <a16:creationId xmlns:a16="http://schemas.microsoft.com/office/drawing/2014/main" id="{793CA8C3-3ED3-9792-698F-0F45C7AB3917}"/>
              </a:ext>
              <a:ext uri="{C183D7F6-B498-43B3-948B-1728B52AA6E4}">
                <adec:decorative xmlns:adec="http://schemas.microsoft.com/office/drawing/2017/decorative" val="1"/>
              </a:ext>
            </a:extLst>
          </p:cNvPr>
          <p:cNvCxnSpPr>
            <a:cxnSpLocks/>
          </p:cNvCxnSpPr>
          <p:nvPr/>
        </p:nvCxnSpPr>
        <p:spPr>
          <a:xfrm>
            <a:off x="5405447" y="2350248"/>
            <a:ext cx="5943068" cy="0"/>
          </a:xfrm>
          <a:prstGeom prst="line">
            <a:avLst/>
          </a:prstGeom>
          <a:noFill/>
          <a:ln w="12700" cap="rnd">
            <a:solidFill>
              <a:srgbClr val="D9D9D6">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2" name="Rounded Rectangle 62">
            <a:extLst>
              <a:ext uri="{FF2B5EF4-FFF2-40B4-BE49-F238E27FC236}">
                <a16:creationId xmlns:a16="http://schemas.microsoft.com/office/drawing/2014/main" id="{53D19ACA-B427-7A10-55CE-9C37EE0EAA26}"/>
              </a:ext>
            </a:extLst>
          </p:cNvPr>
          <p:cNvSpPr/>
          <p:nvPr/>
        </p:nvSpPr>
        <p:spPr bwMode="auto">
          <a:xfrm>
            <a:off x="4634762" y="1752093"/>
            <a:ext cx="422242" cy="422242"/>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358" numCol="1" spcCol="0" rtlCol="0" fromWordArt="0" anchor="ctr" anchorCtr="0" forceAA="0" compatLnSpc="1">
            <a:prstTxWarp prst="textNoShape">
              <a:avLst/>
            </a:prstTxWarp>
            <a:normAutofit/>
          </a:bodyPr>
          <a:lstStyle/>
          <a:p>
            <a:pPr algn="ctr" defTabSz="951005">
              <a:spcBef>
                <a:spcPts val="612"/>
              </a:spcBef>
            </a:pPr>
            <a:r>
              <a:rPr lang="en-US" sz="1632">
                <a:gradFill>
                  <a:gsLst>
                    <a:gs pos="1399">
                      <a:srgbClr val="FFFFFF"/>
                    </a:gs>
                    <a:gs pos="17000">
                      <a:srgbClr val="FFFFFF"/>
                    </a:gs>
                  </a:gsLst>
                  <a:path path="circle">
                    <a:fillToRect l="100000" t="100000"/>
                  </a:path>
                </a:gradFill>
                <a:latin typeface="+mj-lt"/>
                <a:cs typeface="Segoe UI" panose="020B0502040204020203" pitchFamily="34" charset="0"/>
              </a:rPr>
              <a:t>1</a:t>
            </a:r>
          </a:p>
        </p:txBody>
      </p:sp>
      <p:sp>
        <p:nvSpPr>
          <p:cNvPr id="13" name="Rounded Rectangle 62">
            <a:extLst>
              <a:ext uri="{FF2B5EF4-FFF2-40B4-BE49-F238E27FC236}">
                <a16:creationId xmlns:a16="http://schemas.microsoft.com/office/drawing/2014/main" id="{6342BD89-AD6E-EDC4-E61C-360BBE71DDF4}"/>
              </a:ext>
            </a:extLst>
          </p:cNvPr>
          <p:cNvSpPr/>
          <p:nvPr/>
        </p:nvSpPr>
        <p:spPr bwMode="auto">
          <a:xfrm>
            <a:off x="4634760" y="4699822"/>
            <a:ext cx="421324" cy="422242"/>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358" numCol="1" spcCol="0" rtlCol="0" fromWordArt="0" anchor="ctr" anchorCtr="0" forceAA="0" compatLnSpc="1">
            <a:prstTxWarp prst="textNoShape">
              <a:avLst/>
            </a:prstTxWarp>
            <a:normAutofit/>
          </a:bodyPr>
          <a:lstStyle/>
          <a:p>
            <a:pPr algn="ctr" defTabSz="951005">
              <a:spcBef>
                <a:spcPts val="612"/>
              </a:spcBef>
            </a:pPr>
            <a:r>
              <a:rPr lang="uk-UA" sz="1632">
                <a:gradFill>
                  <a:gsLst>
                    <a:gs pos="1399">
                      <a:srgbClr val="FFFFFF"/>
                    </a:gs>
                    <a:gs pos="17000">
                      <a:srgbClr val="FFFFFF"/>
                    </a:gs>
                  </a:gsLst>
                  <a:path path="circle">
                    <a:fillToRect l="100000" t="100000"/>
                  </a:path>
                </a:gradFill>
                <a:latin typeface="+mj-lt"/>
                <a:cs typeface="Segoe UI" panose="020B0502040204020203" pitchFamily="34" charset="0"/>
              </a:rPr>
              <a:t>3</a:t>
            </a:r>
            <a:endParaRPr lang="en-US" sz="1632">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7" name="Text Placeholder 6">
            <a:extLst>
              <a:ext uri="{FF2B5EF4-FFF2-40B4-BE49-F238E27FC236}">
                <a16:creationId xmlns:a16="http://schemas.microsoft.com/office/drawing/2014/main" id="{B8A63769-63CB-7B5E-EAF2-2AB909BA8A83}"/>
              </a:ext>
            </a:extLst>
          </p:cNvPr>
          <p:cNvSpPr txBox="1">
            <a:spLocks/>
          </p:cNvSpPr>
          <p:nvPr/>
        </p:nvSpPr>
        <p:spPr>
          <a:xfrm>
            <a:off x="5405676" y="1778992"/>
            <a:ext cx="6105125" cy="3395652"/>
          </a:xfrm>
          <a:prstGeom prst="rect">
            <a:avLst/>
          </a:prstGeom>
        </p:spPr>
        <p:txBody>
          <a:bodyPr vert="horz" wrap="square" lIns="0" tIns="0" rIns="0" bIns="0" rtlCol="0">
            <a:spAutoFit/>
          </a:bodyPr>
          <a:lstStyle>
            <a:lvl1pPr marR="0" indent="0" defTabSz="932742" fontAlgn="auto">
              <a:lnSpc>
                <a:spcPct val="100000"/>
              </a:lnSpc>
              <a:spcBef>
                <a:spcPts val="5400"/>
              </a:spcBef>
              <a:spcAft>
                <a:spcPts val="0"/>
              </a:spcAft>
              <a:buClrTx/>
              <a:buSzPct val="90000"/>
              <a:buFont typeface="Wingdings" panose="05000000000000000000" pitchFamily="2" charset="2"/>
              <a:buNone/>
              <a:tabLst/>
              <a:defRPr sz="2800" spc="0" baseline="0">
                <a:cs typeface="Segoe UI" panose="020B0502040204020203" pitchFamily="34" charset="0"/>
              </a:defRPr>
            </a:lvl1pPr>
            <a:lvl2pPr marL="257175" marR="0" lvl="1" indent="-160338" defTabSz="932742" fontAlgn="auto">
              <a:lnSpc>
                <a:spcPct val="100000"/>
              </a:lnSpc>
              <a:spcBef>
                <a:spcPts val="12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448"/>
              <a:t>Copilot tech stack</a:t>
            </a:r>
            <a:br>
              <a:rPr lang="uk-UA" sz="2448"/>
            </a:br>
            <a:br>
              <a:rPr lang="uk-UA" sz="2448"/>
            </a:br>
            <a:r>
              <a:rPr lang="en-US" sz="2448">
                <a:latin typeface="Segoe Sans Display" pitchFamily="2" charset="0"/>
                <a:cs typeface="Segoe Sans Display" pitchFamily="2" charset="0"/>
              </a:rPr>
              <a:t>Build a custom engine agent</a:t>
            </a:r>
            <a:endParaRPr lang="en-US" sz="2448"/>
          </a:p>
          <a:p>
            <a:pPr marL="816022" lvl="1" indent="-349724">
              <a:spcBef>
                <a:spcPts val="612"/>
              </a:spcBef>
              <a:spcAft>
                <a:spcPts val="612"/>
              </a:spcAft>
              <a:buFont typeface="+mj-lt"/>
              <a:buAutoNum type="arabicPeriod"/>
            </a:pPr>
            <a:r>
              <a:rPr lang="en-US" sz="1836">
                <a:latin typeface="Segoe Sans Display" pitchFamily="2" charset="0"/>
                <a:cs typeface="Segoe Sans Display" pitchFamily="2" charset="0"/>
              </a:rPr>
              <a:t>Develop on </a:t>
            </a:r>
            <a:r>
              <a:rPr lang="en-US" sz="1836" b="1">
                <a:latin typeface="Segoe Sans Display" pitchFamily="2" charset="0"/>
                <a:cs typeface="Segoe Sans Display" pitchFamily="2" charset="0"/>
              </a:rPr>
              <a:t>AI models </a:t>
            </a:r>
            <a:r>
              <a:rPr lang="en-US" sz="1836">
                <a:latin typeface="Segoe Sans Display" pitchFamily="2" charset="0"/>
                <a:cs typeface="Segoe Sans Display" pitchFamily="2" charset="0"/>
              </a:rPr>
              <a:t>and connect your data</a:t>
            </a:r>
          </a:p>
          <a:p>
            <a:pPr marL="816022" lvl="1" indent="-349724">
              <a:spcBef>
                <a:spcPts val="612"/>
              </a:spcBef>
              <a:spcAft>
                <a:spcPts val="612"/>
              </a:spcAft>
              <a:buFont typeface="+mj-lt"/>
              <a:buAutoNum type="arabicPeriod"/>
            </a:pPr>
            <a:r>
              <a:rPr lang="en-US" sz="1836">
                <a:latin typeface="Segoe Sans Display" pitchFamily="2" charset="0"/>
                <a:cs typeface="Segoe Sans Display" pitchFamily="2" charset="0"/>
              </a:rPr>
              <a:t>Add a </a:t>
            </a:r>
            <a:r>
              <a:rPr lang="en-US" sz="1836" b="1">
                <a:latin typeface="Segoe Sans Display" pitchFamily="2" charset="0"/>
                <a:cs typeface="Segoe Sans Display" pitchFamily="2" charset="0"/>
              </a:rPr>
              <a:t>conversational interface </a:t>
            </a:r>
            <a:br>
              <a:rPr lang="en-US" sz="1836" b="1">
                <a:latin typeface="Segoe Sans Display" pitchFamily="2" charset="0"/>
                <a:cs typeface="Segoe Sans Display" pitchFamily="2" charset="0"/>
              </a:rPr>
            </a:br>
            <a:r>
              <a:rPr lang="en-US" sz="1836">
                <a:latin typeface="Segoe Sans Display" pitchFamily="2" charset="0"/>
                <a:cs typeface="Segoe Sans Display" pitchFamily="2" charset="0"/>
              </a:rPr>
              <a:t>with the Teams AI Library</a:t>
            </a:r>
            <a:endParaRPr lang="en-US" sz="1836">
              <a:highlight>
                <a:srgbClr val="FFFF00"/>
              </a:highlight>
              <a:latin typeface="Segoe Sans Display" pitchFamily="2" charset="0"/>
              <a:cs typeface="Segoe Sans Display" pitchFamily="2" charset="0"/>
            </a:endParaRPr>
          </a:p>
          <a:p>
            <a:pPr marL="816022" lvl="1" indent="-349724">
              <a:spcBef>
                <a:spcPts val="612"/>
              </a:spcBef>
              <a:spcAft>
                <a:spcPts val="612"/>
              </a:spcAft>
              <a:buFont typeface="+mj-lt"/>
              <a:buAutoNum type="arabicPeriod"/>
            </a:pPr>
            <a:r>
              <a:rPr lang="en-US" sz="1836">
                <a:latin typeface="Segoe Sans Display" pitchFamily="2" charset="0"/>
                <a:cs typeface="Segoe Sans Display" pitchFamily="2" charset="0"/>
              </a:rPr>
              <a:t>New Teams </a:t>
            </a:r>
            <a:r>
              <a:rPr lang="en-US" sz="1836" b="1">
                <a:latin typeface="Segoe Sans Display" pitchFamily="2" charset="0"/>
                <a:cs typeface="Segoe Sans Display" pitchFamily="2" charset="0"/>
              </a:rPr>
              <a:t>UX</a:t>
            </a:r>
            <a:r>
              <a:rPr lang="en-US" sz="1836">
                <a:latin typeface="Segoe Sans Display" pitchFamily="2" charset="0"/>
                <a:cs typeface="Segoe Sans Display" pitchFamily="2" charset="0"/>
              </a:rPr>
              <a:t> for your copilots</a:t>
            </a:r>
            <a:endParaRPr lang="uk-UA" sz="1632" i="1"/>
          </a:p>
          <a:p>
            <a:pPr marL="0" lvl="1" indent="0">
              <a:spcBef>
                <a:spcPts val="1836"/>
              </a:spcBef>
              <a:buNone/>
            </a:pPr>
            <a:r>
              <a:rPr lang="en-US" sz="2448">
                <a:cs typeface="Segoe UI" panose="020B0502040204020203" pitchFamily="34" charset="0"/>
              </a:rPr>
              <a:t>Bringing it all together </a:t>
            </a:r>
            <a:endParaRPr lang="en-US" sz="2448" i="1">
              <a:cs typeface="Segoe UI" panose="020B0502040204020203" pitchFamily="34" charset="0"/>
            </a:endParaRPr>
          </a:p>
        </p:txBody>
      </p:sp>
      <p:sp>
        <p:nvSpPr>
          <p:cNvPr id="20" name="Rounded Rectangle 62">
            <a:extLst>
              <a:ext uri="{FF2B5EF4-FFF2-40B4-BE49-F238E27FC236}">
                <a16:creationId xmlns:a16="http://schemas.microsoft.com/office/drawing/2014/main" id="{5547DF63-9DC5-3350-4539-6FC3903F7880}"/>
              </a:ext>
            </a:extLst>
          </p:cNvPr>
          <p:cNvSpPr/>
          <p:nvPr/>
        </p:nvSpPr>
        <p:spPr bwMode="auto">
          <a:xfrm>
            <a:off x="4635221" y="2481021"/>
            <a:ext cx="421324" cy="422242"/>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358" numCol="1" spcCol="0" rtlCol="0" fromWordArt="0" anchor="ctr" anchorCtr="0" forceAA="0" compatLnSpc="1">
            <a:prstTxWarp prst="textNoShape">
              <a:avLst/>
            </a:prstTxWarp>
            <a:normAutofit/>
          </a:bodyPr>
          <a:lstStyle/>
          <a:p>
            <a:pPr algn="ctr" defTabSz="951005">
              <a:spcBef>
                <a:spcPts val="612"/>
              </a:spcBef>
            </a:pPr>
            <a:r>
              <a:rPr lang="en-US" sz="1632">
                <a:gradFill>
                  <a:gsLst>
                    <a:gs pos="1399">
                      <a:srgbClr val="FFFFFF"/>
                    </a:gs>
                    <a:gs pos="17000">
                      <a:srgbClr val="FFFFFF"/>
                    </a:gs>
                  </a:gsLst>
                  <a:path path="circle">
                    <a:fillToRect l="100000" t="100000"/>
                  </a:path>
                </a:gradFill>
                <a:latin typeface="+mj-lt"/>
                <a:cs typeface="Segoe UI" panose="020B0502040204020203" pitchFamily="34" charset="0"/>
              </a:rPr>
              <a:t>2</a:t>
            </a:r>
          </a:p>
        </p:txBody>
      </p:sp>
      <p:cxnSp>
        <p:nvCxnSpPr>
          <p:cNvPr id="24" name="Straight Connector 23">
            <a:extLst>
              <a:ext uri="{FF2B5EF4-FFF2-40B4-BE49-F238E27FC236}">
                <a16:creationId xmlns:a16="http://schemas.microsoft.com/office/drawing/2014/main" id="{1191ABA8-0F95-4ACF-79B1-F924C4FE3380}"/>
              </a:ext>
              <a:ext uri="{C183D7F6-B498-43B3-948B-1728B52AA6E4}">
                <adec:decorative xmlns:adec="http://schemas.microsoft.com/office/drawing/2017/decorative" val="1"/>
              </a:ext>
            </a:extLst>
          </p:cNvPr>
          <p:cNvCxnSpPr>
            <a:cxnSpLocks/>
          </p:cNvCxnSpPr>
          <p:nvPr/>
        </p:nvCxnSpPr>
        <p:spPr>
          <a:xfrm>
            <a:off x="5405447" y="4578767"/>
            <a:ext cx="5943068" cy="0"/>
          </a:xfrm>
          <a:prstGeom prst="line">
            <a:avLst/>
          </a:prstGeom>
          <a:noFill/>
          <a:ln w="12700" cap="rnd">
            <a:solidFill>
              <a:srgbClr val="D9D9D6">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302687895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A9CA5106-5C05-7E4C-917C-25E64B32537A}"/>
              </a:ext>
            </a:extLst>
          </p:cNvPr>
          <p:cNvGrpSpPr/>
          <p:nvPr/>
        </p:nvGrpSpPr>
        <p:grpSpPr>
          <a:xfrm>
            <a:off x="2048255" y="3903767"/>
            <a:ext cx="1748631" cy="1062502"/>
            <a:chOff x="2007411" y="3523353"/>
            <a:chExt cx="1714500" cy="1041763"/>
          </a:xfrm>
        </p:grpSpPr>
        <p:sp>
          <p:nvSpPr>
            <p:cNvPr id="12" name="TextBox 11">
              <a:extLst>
                <a:ext uri="{FF2B5EF4-FFF2-40B4-BE49-F238E27FC236}">
                  <a16:creationId xmlns:a16="http://schemas.microsoft.com/office/drawing/2014/main" id="{E0A7EC5B-5DA0-F1F6-7015-CC2BA12DEDD4}"/>
                </a:ext>
              </a:extLst>
            </p:cNvPr>
            <p:cNvSpPr txBox="1"/>
            <p:nvPr/>
          </p:nvSpPr>
          <p:spPr>
            <a:xfrm>
              <a:off x="2007411" y="3523353"/>
              <a:ext cx="1714500" cy="313932"/>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algn="l" defTabSz="932597">
                <a:defRPr/>
              </a:pPr>
              <a:r>
                <a:rPr lang="en-US" sz="2040">
                  <a:solidFill>
                    <a:schemeClr val="tx1"/>
                  </a:solidFill>
                </a:rPr>
                <a:t>Connectors</a:t>
              </a:r>
              <a:endParaRPr lang="en-US" sz="2040">
                <a:solidFill>
                  <a:schemeClr val="tx1"/>
                </a:solidFill>
                <a:cs typeface="Segoe UI Semibold"/>
              </a:endParaRPr>
            </a:p>
          </p:txBody>
        </p:sp>
        <p:sp>
          <p:nvSpPr>
            <p:cNvPr id="30" name="Rectangle 29">
              <a:extLst>
                <a:ext uri="{FF2B5EF4-FFF2-40B4-BE49-F238E27FC236}">
                  <a16:creationId xmlns:a16="http://schemas.microsoft.com/office/drawing/2014/main" id="{031B5A36-1DDC-760B-EA69-A409A0004F20}"/>
                </a:ext>
              </a:extLst>
            </p:cNvPr>
            <p:cNvSpPr/>
            <p:nvPr/>
          </p:nvSpPr>
          <p:spPr bwMode="auto">
            <a:xfrm>
              <a:off x="2369253" y="4094218"/>
              <a:ext cx="1352658" cy="470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business knowledge</a:t>
              </a:r>
            </a:p>
          </p:txBody>
        </p:sp>
        <p:sp>
          <p:nvSpPr>
            <p:cNvPr id="35" name="Graphic 14">
              <a:extLst>
                <a:ext uri="{FF2B5EF4-FFF2-40B4-BE49-F238E27FC236}">
                  <a16:creationId xmlns:a16="http://schemas.microsoft.com/office/drawing/2014/main" id="{26E82F8A-21D1-74D4-3E45-DAAE88CCCE84}"/>
                </a:ext>
              </a:extLst>
            </p:cNvPr>
            <p:cNvSpPr>
              <a:spLocks noChangeAspect="1"/>
            </p:cNvSpPr>
            <p:nvPr/>
          </p:nvSpPr>
          <p:spPr>
            <a:xfrm>
              <a:off x="2011026" y="410505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grpSp>
      <p:grpSp>
        <p:nvGrpSpPr>
          <p:cNvPr id="23" name="Group 22">
            <a:extLst>
              <a:ext uri="{FF2B5EF4-FFF2-40B4-BE49-F238E27FC236}">
                <a16:creationId xmlns:a16="http://schemas.microsoft.com/office/drawing/2014/main" id="{1C107680-8E6A-62D4-9117-6D26A033C620}"/>
              </a:ext>
            </a:extLst>
          </p:cNvPr>
          <p:cNvGrpSpPr/>
          <p:nvPr/>
        </p:nvGrpSpPr>
        <p:grpSpPr>
          <a:xfrm>
            <a:off x="5204951" y="3903765"/>
            <a:ext cx="2153314" cy="1604939"/>
            <a:chOff x="5102492" y="3523352"/>
            <a:chExt cx="2111284" cy="1573612"/>
          </a:xfrm>
        </p:grpSpPr>
        <p:sp>
          <p:nvSpPr>
            <p:cNvPr id="10" name="TextBox 9">
              <a:extLst>
                <a:ext uri="{FF2B5EF4-FFF2-40B4-BE49-F238E27FC236}">
                  <a16:creationId xmlns:a16="http://schemas.microsoft.com/office/drawing/2014/main" id="{476DEAC3-9E47-0A03-5188-4C9AD0A90B3A}"/>
                </a:ext>
              </a:extLst>
            </p:cNvPr>
            <p:cNvSpPr txBox="1"/>
            <p:nvPr/>
          </p:nvSpPr>
          <p:spPr>
            <a:xfrm>
              <a:off x="5102492" y="3523352"/>
              <a:ext cx="970117" cy="313932"/>
            </a:xfrm>
            <a:prstGeom prst="rect">
              <a:avLst/>
            </a:prstGeom>
            <a:noFill/>
          </p:spPr>
          <p:txBody>
            <a:bodyPr vert="horz" wrap="square" lIns="0" tIns="0" rIns="0" bIns="0" rtlCol="0" anchor="ctr">
              <a:spAutoFit/>
            </a:bodyPr>
            <a:lstStyle/>
            <a:p>
              <a:pPr defTabSz="874309">
                <a:defRPr/>
              </a:pPr>
              <a:r>
                <a:rPr lang="en-US" sz="2040">
                  <a:latin typeface="Segoe UI Semibold"/>
                </a:rPr>
                <a:t>Plugins</a:t>
              </a:r>
              <a:endParaRPr lang="en-US" sz="2040">
                <a:latin typeface="Segoe UI Semibold"/>
                <a:cs typeface="Segoe UI Semibold"/>
              </a:endParaRPr>
            </a:p>
          </p:txBody>
        </p:sp>
        <p:sp>
          <p:nvSpPr>
            <p:cNvPr id="44" name="Rectangle 43">
              <a:extLst>
                <a:ext uri="{FF2B5EF4-FFF2-40B4-BE49-F238E27FC236}">
                  <a16:creationId xmlns:a16="http://schemas.microsoft.com/office/drawing/2014/main" id="{EE4788DF-D807-BD29-1F70-CE7CFD3A65B0}"/>
                </a:ext>
              </a:extLst>
            </p:cNvPr>
            <p:cNvSpPr/>
            <p:nvPr/>
          </p:nvSpPr>
          <p:spPr bwMode="auto">
            <a:xfrm>
              <a:off x="5460719" y="4094218"/>
              <a:ext cx="1635226"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apps </a:t>
              </a:r>
            </a:p>
          </p:txBody>
        </p:sp>
        <p:sp>
          <p:nvSpPr>
            <p:cNvPr id="48" name="Graphic 14">
              <a:extLst>
                <a:ext uri="{FF2B5EF4-FFF2-40B4-BE49-F238E27FC236}">
                  <a16:creationId xmlns:a16="http://schemas.microsoft.com/office/drawing/2014/main" id="{EFAC2988-3E21-17A5-ECD3-8E42250BA75A}"/>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
          <p:nvSpPr>
            <p:cNvPr id="45" name="Rectangle 44">
              <a:extLst>
                <a:ext uri="{FF2B5EF4-FFF2-40B4-BE49-F238E27FC236}">
                  <a16:creationId xmlns:a16="http://schemas.microsoft.com/office/drawing/2014/main" id="{7F1D3867-6A6E-0863-4FE9-4DDB3B445303}"/>
                </a:ext>
              </a:extLst>
            </p:cNvPr>
            <p:cNvSpPr/>
            <p:nvPr/>
          </p:nvSpPr>
          <p:spPr bwMode="auto">
            <a:xfrm>
              <a:off x="5460719" y="4485926"/>
              <a:ext cx="1635226"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workflows</a:t>
              </a:r>
            </a:p>
          </p:txBody>
        </p:sp>
        <p:sp>
          <p:nvSpPr>
            <p:cNvPr id="49" name="Graphic 14">
              <a:extLst>
                <a:ext uri="{FF2B5EF4-FFF2-40B4-BE49-F238E27FC236}">
                  <a16:creationId xmlns:a16="http://schemas.microsoft.com/office/drawing/2014/main" id="{FC5C7E7B-D53E-CED1-F072-C174A8D54882}"/>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
          <p:nvSpPr>
            <p:cNvPr id="50" name="Rectangle 49">
              <a:extLst>
                <a:ext uri="{FF2B5EF4-FFF2-40B4-BE49-F238E27FC236}">
                  <a16:creationId xmlns:a16="http://schemas.microsoft.com/office/drawing/2014/main" id="{A6F296C3-CBDC-708C-D00A-9BA4B58C8B6F}"/>
                </a:ext>
              </a:extLst>
            </p:cNvPr>
            <p:cNvSpPr/>
            <p:nvPr/>
          </p:nvSpPr>
          <p:spPr bwMode="auto">
            <a:xfrm>
              <a:off x="5460719" y="4861515"/>
              <a:ext cx="1753057"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automation</a:t>
              </a:r>
            </a:p>
          </p:txBody>
        </p:sp>
        <p:sp>
          <p:nvSpPr>
            <p:cNvPr id="51" name="Graphic 14">
              <a:extLst>
                <a:ext uri="{FF2B5EF4-FFF2-40B4-BE49-F238E27FC236}">
                  <a16:creationId xmlns:a16="http://schemas.microsoft.com/office/drawing/2014/main" id="{B9B9998A-098B-DDC6-5B10-2814C1432E0D}"/>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grpSp>
      <p:sp>
        <p:nvSpPr>
          <p:cNvPr id="75" name="TextBox 74">
            <a:extLst>
              <a:ext uri="{FF2B5EF4-FFF2-40B4-BE49-F238E27FC236}">
                <a16:creationId xmlns:a16="http://schemas.microsoft.com/office/drawing/2014/main" id="{89DC3BE8-4214-B4CF-0DBC-555EC9FF56ED}"/>
              </a:ext>
            </a:extLst>
          </p:cNvPr>
          <p:cNvSpPr txBox="1"/>
          <p:nvPr/>
        </p:nvSpPr>
        <p:spPr>
          <a:xfrm>
            <a:off x="2048255" y="1766180"/>
            <a:ext cx="1748631" cy="640363"/>
          </a:xfrm>
          <a:prstGeom prst="rect">
            <a:avLst/>
          </a:prstGeom>
          <a:noFill/>
        </p:spPr>
        <p:txBody>
          <a:bodyPr wrap="square" lIns="0" tIns="0" rIns="0" bIns="0">
            <a:spAutoFit/>
          </a:bodyPr>
          <a:lstStyle/>
          <a:p>
            <a:pPr fontAlgn="base">
              <a:spcBef>
                <a:spcPct val="0"/>
              </a:spcBef>
              <a:spcAft>
                <a:spcPts val="1224"/>
              </a:spcAft>
              <a:buSzPct val="90000"/>
              <a:defRPr/>
            </a:pPr>
            <a: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Ground responses</a:t>
            </a:r>
          </a:p>
        </p:txBody>
      </p:sp>
      <p:sp>
        <p:nvSpPr>
          <p:cNvPr id="77" name="TextBox 76">
            <a:extLst>
              <a:ext uri="{FF2B5EF4-FFF2-40B4-BE49-F238E27FC236}">
                <a16:creationId xmlns:a16="http://schemas.microsoft.com/office/drawing/2014/main" id="{95623233-0218-56C3-24E4-C063BBFFB2D1}"/>
              </a:ext>
            </a:extLst>
          </p:cNvPr>
          <p:cNvSpPr txBox="1"/>
          <p:nvPr/>
        </p:nvSpPr>
        <p:spPr>
          <a:xfrm>
            <a:off x="5207716" y="1775631"/>
            <a:ext cx="1450212" cy="640363"/>
          </a:xfrm>
          <a:prstGeom prst="rect">
            <a:avLst/>
          </a:prstGeom>
          <a:noFill/>
        </p:spPr>
        <p:txBody>
          <a:bodyPr wrap="square" lIns="0" tIns="0" rIns="0" bIns="0">
            <a:spAutoFit/>
          </a:bodyPr>
          <a:lstStyle/>
          <a:p>
            <a:pPr fontAlgn="base">
              <a:spcBef>
                <a:spcPct val="0"/>
              </a:spcBef>
              <a:spcAft>
                <a:spcPts val="1224"/>
              </a:spcAft>
              <a:buSzPct val="90000"/>
              <a:defRPr/>
            </a:pPr>
            <a: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Bring </a:t>
            </a:r>
            <a:b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br>
            <a: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actions</a:t>
            </a:r>
          </a:p>
        </p:txBody>
      </p:sp>
      <p:sp>
        <p:nvSpPr>
          <p:cNvPr id="81" name="TextBox 80">
            <a:extLst>
              <a:ext uri="{FF2B5EF4-FFF2-40B4-BE49-F238E27FC236}">
                <a16:creationId xmlns:a16="http://schemas.microsoft.com/office/drawing/2014/main" id="{12E75A3D-FEEC-ED6E-AD25-16E739AA2F03}"/>
              </a:ext>
            </a:extLst>
          </p:cNvPr>
          <p:cNvSpPr txBox="1"/>
          <p:nvPr/>
        </p:nvSpPr>
        <p:spPr>
          <a:xfrm>
            <a:off x="8305880" y="1766180"/>
            <a:ext cx="2284878" cy="640363"/>
          </a:xfrm>
          <a:prstGeom prst="rect">
            <a:avLst/>
          </a:prstGeom>
          <a:noFill/>
        </p:spPr>
        <p:txBody>
          <a:bodyPr wrap="square" lIns="0" tIns="0" rIns="0" bIns="0">
            <a:spAutoFit/>
          </a:bodyPr>
          <a:lstStyle/>
          <a:p>
            <a:pPr fontAlgn="base">
              <a:spcBef>
                <a:spcPct val="0"/>
              </a:spcBef>
              <a:spcAft>
                <a:spcPts val="1224"/>
              </a:spcAft>
              <a:buSzPct val="90000"/>
              <a:defRPr/>
            </a:pPr>
            <a: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Focus user </a:t>
            </a:r>
            <a:b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br>
            <a: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experiences</a:t>
            </a:r>
          </a:p>
        </p:txBody>
      </p:sp>
      <p:grpSp>
        <p:nvGrpSpPr>
          <p:cNvPr id="11" name="Group 10">
            <a:extLst>
              <a:ext uri="{FF2B5EF4-FFF2-40B4-BE49-F238E27FC236}">
                <a16:creationId xmlns:a16="http://schemas.microsoft.com/office/drawing/2014/main" id="{F8134AF1-B65C-BEC8-094D-685F71B09BC4}"/>
              </a:ext>
            </a:extLst>
          </p:cNvPr>
          <p:cNvGrpSpPr/>
          <p:nvPr/>
        </p:nvGrpSpPr>
        <p:grpSpPr>
          <a:xfrm>
            <a:off x="5207716" y="2590257"/>
            <a:ext cx="1118703" cy="1118703"/>
            <a:chOff x="5128594" y="1938758"/>
            <a:chExt cx="1264784" cy="1264784"/>
          </a:xfrm>
        </p:grpSpPr>
        <p:sp>
          <p:nvSpPr>
            <p:cNvPr id="5" name="Oval 4">
              <a:extLst>
                <a:ext uri="{FF2B5EF4-FFF2-40B4-BE49-F238E27FC236}">
                  <a16:creationId xmlns:a16="http://schemas.microsoft.com/office/drawing/2014/main" id="{69E4BF3C-BF25-7F55-8120-FAFBA3B7812D}"/>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714">
                <a:solidFill>
                  <a:srgbClr val="170C3F"/>
                </a:solidFill>
                <a:latin typeface="Segoe UI"/>
                <a:cs typeface="Segoe UI"/>
              </a:endParaRPr>
            </a:p>
          </p:txBody>
        </p:sp>
        <p:sp>
          <p:nvSpPr>
            <p:cNvPr id="9" name="Graphic 114">
              <a:extLst>
                <a:ext uri="{FF2B5EF4-FFF2-40B4-BE49-F238E27FC236}">
                  <a16:creationId xmlns:a16="http://schemas.microsoft.com/office/drawing/2014/main" id="{8FA05493-A6D3-0895-0C59-A9A93B351053}"/>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486" rIns="0" bIns="43716" numCol="1" spcCol="0" rtlCol="0" fromWordArt="0" anchor="ctr" anchorCtr="0" forceAA="0" compatLnSpc="1">
              <a:prstTxWarp prst="textNoShape">
                <a:avLst/>
              </a:prstTxWarp>
              <a:noAutofit/>
            </a:bodyPr>
            <a:lstStyle/>
            <a:p>
              <a:pPr algn="ctr" defTabSz="874278" fontAlgn="base">
                <a:spcBef>
                  <a:spcPct val="0"/>
                </a:spcBef>
                <a:spcAft>
                  <a:spcPct val="0"/>
                </a:spcAft>
                <a:defRPr/>
              </a:pPr>
              <a:endParaRPr lang="en-US" sz="1122" b="1">
                <a:ln w="3175">
                  <a:noFill/>
                </a:ln>
                <a:solidFill>
                  <a:srgbClr val="170C3F"/>
                </a:solidFill>
                <a:latin typeface="Segoe UI Semibold"/>
                <a:cs typeface="Segoe UI" pitchFamily="34" charset="0"/>
              </a:endParaRPr>
            </a:p>
          </p:txBody>
        </p:sp>
      </p:grpSp>
      <p:grpSp>
        <p:nvGrpSpPr>
          <p:cNvPr id="14" name="Group 13">
            <a:extLst>
              <a:ext uri="{FF2B5EF4-FFF2-40B4-BE49-F238E27FC236}">
                <a16:creationId xmlns:a16="http://schemas.microsoft.com/office/drawing/2014/main" id="{722EE5D0-517C-D58C-2ABE-43F87D822747}"/>
              </a:ext>
            </a:extLst>
          </p:cNvPr>
          <p:cNvGrpSpPr/>
          <p:nvPr/>
        </p:nvGrpSpPr>
        <p:grpSpPr>
          <a:xfrm>
            <a:off x="8307662" y="2590257"/>
            <a:ext cx="1118703" cy="1118703"/>
            <a:chOff x="8144641" y="1938758"/>
            <a:chExt cx="1264784" cy="1264784"/>
          </a:xfrm>
        </p:grpSpPr>
        <p:sp>
          <p:nvSpPr>
            <p:cNvPr id="6" name="Oval 5">
              <a:extLst>
                <a:ext uri="{FF2B5EF4-FFF2-40B4-BE49-F238E27FC236}">
                  <a16:creationId xmlns:a16="http://schemas.microsoft.com/office/drawing/2014/main" id="{541A8C42-C670-BE4D-4AA8-2AD7CBAE1B4B}"/>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714">
                <a:solidFill>
                  <a:srgbClr val="170C3F"/>
                </a:solidFill>
                <a:latin typeface="Segoe UI"/>
                <a:cs typeface="Segoe UI"/>
              </a:endParaRPr>
            </a:p>
          </p:txBody>
        </p:sp>
        <p:sp>
          <p:nvSpPr>
            <p:cNvPr id="66" name="Graphic 14">
              <a:extLst>
                <a:ext uri="{FF2B5EF4-FFF2-40B4-BE49-F238E27FC236}">
                  <a16:creationId xmlns:a16="http://schemas.microsoft.com/office/drawing/2014/main" id="{F33FF6A9-B219-1476-5C6E-EFBB3DEBE29B}"/>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5990" tIns="37995" rIns="75990" bIns="37995" numCol="1" anchor="t" anchorCtr="0" compatLnSpc="1">
              <a:prstTxWarp prst="textNoShape">
                <a:avLst/>
              </a:prstTxWarp>
            </a:bodyPr>
            <a:lstStyle/>
            <a:p>
              <a:pPr defTabSz="759918">
                <a:defRPr/>
              </a:pPr>
              <a:endParaRPr lang="en-US" sz="1428" b="1">
                <a:solidFill>
                  <a:srgbClr val="170C3F"/>
                </a:solidFill>
                <a:latin typeface="Segoe Sans Display Semibold" pitchFamily="2" charset="0"/>
                <a:cs typeface="Segoe Sans Display Semibold" pitchFamily="2" charset="0"/>
              </a:endParaRPr>
            </a:p>
          </p:txBody>
        </p:sp>
      </p:grpSp>
      <p:grpSp>
        <p:nvGrpSpPr>
          <p:cNvPr id="22" name="Group 21">
            <a:extLst>
              <a:ext uri="{FF2B5EF4-FFF2-40B4-BE49-F238E27FC236}">
                <a16:creationId xmlns:a16="http://schemas.microsoft.com/office/drawing/2014/main" id="{364F41DA-455B-7FBC-D339-7B2700295A31}"/>
              </a:ext>
            </a:extLst>
          </p:cNvPr>
          <p:cNvGrpSpPr/>
          <p:nvPr/>
        </p:nvGrpSpPr>
        <p:grpSpPr>
          <a:xfrm>
            <a:off x="8305880" y="3749925"/>
            <a:ext cx="2743761" cy="2159771"/>
            <a:chOff x="8142895" y="3372513"/>
            <a:chExt cx="2690206" cy="2117615"/>
          </a:xfrm>
        </p:grpSpPr>
        <p:sp>
          <p:nvSpPr>
            <p:cNvPr id="53" name="Rectangle 52">
              <a:extLst>
                <a:ext uri="{FF2B5EF4-FFF2-40B4-BE49-F238E27FC236}">
                  <a16:creationId xmlns:a16="http://schemas.microsoft.com/office/drawing/2014/main" id="{D970DF4D-EBA0-AF91-0AD2-DA12166F6FC7}"/>
                </a:ext>
              </a:extLst>
            </p:cNvPr>
            <p:cNvSpPr/>
            <p:nvPr/>
          </p:nvSpPr>
          <p:spPr bwMode="auto">
            <a:xfrm>
              <a:off x="8528595" y="4094930"/>
              <a:ext cx="2304506"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business knowledge</a:t>
              </a:r>
            </a:p>
          </p:txBody>
        </p:sp>
        <p:sp>
          <p:nvSpPr>
            <p:cNvPr id="54" name="Rectangle 53">
              <a:extLst>
                <a:ext uri="{FF2B5EF4-FFF2-40B4-BE49-F238E27FC236}">
                  <a16:creationId xmlns:a16="http://schemas.microsoft.com/office/drawing/2014/main" id="{45C87690-098A-38C0-C172-C1BC2CE40BCD}"/>
                </a:ext>
              </a:extLst>
            </p:cNvPr>
            <p:cNvSpPr/>
            <p:nvPr/>
          </p:nvSpPr>
          <p:spPr bwMode="auto">
            <a:xfrm>
              <a:off x="8528595" y="4483639"/>
              <a:ext cx="2186671"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apps </a:t>
              </a:r>
            </a:p>
          </p:txBody>
        </p:sp>
        <p:sp>
          <p:nvSpPr>
            <p:cNvPr id="55" name="Rectangle 54">
              <a:extLst>
                <a:ext uri="{FF2B5EF4-FFF2-40B4-BE49-F238E27FC236}">
                  <a16:creationId xmlns:a16="http://schemas.microsoft.com/office/drawing/2014/main" id="{DB967F51-9C35-5797-9DC7-7350AC48CB86}"/>
                </a:ext>
              </a:extLst>
            </p:cNvPr>
            <p:cNvSpPr/>
            <p:nvPr/>
          </p:nvSpPr>
          <p:spPr bwMode="auto">
            <a:xfrm>
              <a:off x="8528595" y="4862809"/>
              <a:ext cx="2186671"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workflows</a:t>
              </a:r>
            </a:p>
          </p:txBody>
        </p:sp>
        <p:sp>
          <p:nvSpPr>
            <p:cNvPr id="59" name="Rectangle 58">
              <a:extLst>
                <a:ext uri="{FF2B5EF4-FFF2-40B4-BE49-F238E27FC236}">
                  <a16:creationId xmlns:a16="http://schemas.microsoft.com/office/drawing/2014/main" id="{020F36B5-C1E6-8694-03F1-C7493309FD18}"/>
                </a:ext>
              </a:extLst>
            </p:cNvPr>
            <p:cNvSpPr/>
            <p:nvPr/>
          </p:nvSpPr>
          <p:spPr bwMode="auto">
            <a:xfrm>
              <a:off x="8528595" y="5254679"/>
              <a:ext cx="2186671"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automation</a:t>
              </a:r>
            </a:p>
          </p:txBody>
        </p:sp>
        <p:sp>
          <p:nvSpPr>
            <p:cNvPr id="65" name="TextBox 64">
              <a:extLst>
                <a:ext uri="{FF2B5EF4-FFF2-40B4-BE49-F238E27FC236}">
                  <a16:creationId xmlns:a16="http://schemas.microsoft.com/office/drawing/2014/main" id="{B2A06E55-62C9-CF0C-8199-F63C9E5FD2D0}"/>
                </a:ext>
              </a:extLst>
            </p:cNvPr>
            <p:cNvSpPr txBox="1"/>
            <p:nvPr/>
          </p:nvSpPr>
          <p:spPr>
            <a:xfrm>
              <a:off x="8142895" y="3372513"/>
              <a:ext cx="2304506" cy="615609"/>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algn="l" defTabSz="932597">
                <a:defRPr/>
              </a:pPr>
              <a:r>
                <a:rPr lang="en-US" sz="2040">
                  <a:solidFill>
                    <a:schemeClr val="tx1"/>
                  </a:solidFill>
                </a:rPr>
                <a:t>Your custom engine agents</a:t>
              </a:r>
              <a:endParaRPr lang="en-US" sz="2040">
                <a:solidFill>
                  <a:schemeClr val="tx1"/>
                </a:solidFill>
                <a:cs typeface="Segoe UI Semibold"/>
              </a:endParaRPr>
            </a:p>
          </p:txBody>
        </p:sp>
        <p:sp>
          <p:nvSpPr>
            <p:cNvPr id="15" name="Graphic 14">
              <a:extLst>
                <a:ext uri="{FF2B5EF4-FFF2-40B4-BE49-F238E27FC236}">
                  <a16:creationId xmlns:a16="http://schemas.microsoft.com/office/drawing/2014/main" id="{F6452BBD-617D-BBC5-F41C-4D50AF86DFE3}"/>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
          <p:nvSpPr>
            <p:cNvPr id="16" name="Graphic 14">
              <a:extLst>
                <a:ext uri="{FF2B5EF4-FFF2-40B4-BE49-F238E27FC236}">
                  <a16:creationId xmlns:a16="http://schemas.microsoft.com/office/drawing/2014/main" id="{581423A1-5960-C50E-32CA-680DE91B1B01}"/>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
          <p:nvSpPr>
            <p:cNvPr id="17" name="Graphic 14">
              <a:extLst>
                <a:ext uri="{FF2B5EF4-FFF2-40B4-BE49-F238E27FC236}">
                  <a16:creationId xmlns:a16="http://schemas.microsoft.com/office/drawing/2014/main" id="{3F92C1AE-FF55-CC27-45B9-0280E892480C}"/>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
          <p:nvSpPr>
            <p:cNvPr id="18" name="Graphic 14">
              <a:extLst>
                <a:ext uri="{FF2B5EF4-FFF2-40B4-BE49-F238E27FC236}">
                  <a16:creationId xmlns:a16="http://schemas.microsoft.com/office/drawing/2014/main" id="{D799D7B3-E432-2728-CBF9-6A43B63F8E74}"/>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grpSp>
      <p:grpSp>
        <p:nvGrpSpPr>
          <p:cNvPr id="25" name="Group 24">
            <a:extLst>
              <a:ext uri="{FF2B5EF4-FFF2-40B4-BE49-F238E27FC236}">
                <a16:creationId xmlns:a16="http://schemas.microsoft.com/office/drawing/2014/main" id="{C4EA2A7C-44DE-E3A6-29C6-7CAF09DBE41F}"/>
              </a:ext>
            </a:extLst>
          </p:cNvPr>
          <p:cNvGrpSpPr/>
          <p:nvPr/>
        </p:nvGrpSpPr>
        <p:grpSpPr>
          <a:xfrm>
            <a:off x="2048255" y="2590257"/>
            <a:ext cx="1118703" cy="1118703"/>
            <a:chOff x="2007411" y="1938758"/>
            <a:chExt cx="1264784" cy="1264784"/>
          </a:xfrm>
        </p:grpSpPr>
        <p:sp>
          <p:nvSpPr>
            <p:cNvPr id="4" name="Oval 3">
              <a:extLst>
                <a:ext uri="{FF2B5EF4-FFF2-40B4-BE49-F238E27FC236}">
                  <a16:creationId xmlns:a16="http://schemas.microsoft.com/office/drawing/2014/main" id="{CAD58C05-D422-B8EC-D1A6-9ECE631ABBBE}"/>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714">
                <a:solidFill>
                  <a:srgbClr val="170C3F"/>
                </a:solidFill>
                <a:latin typeface="Segoe UI"/>
                <a:cs typeface="Segoe UI"/>
              </a:endParaRPr>
            </a:p>
          </p:txBody>
        </p:sp>
        <p:sp>
          <p:nvSpPr>
            <p:cNvPr id="21" name="Graphic 333">
              <a:extLst>
                <a:ext uri="{FF2B5EF4-FFF2-40B4-BE49-F238E27FC236}">
                  <a16:creationId xmlns:a16="http://schemas.microsoft.com/office/drawing/2014/main" id="{BCBB1B24-2235-AABD-7B54-341F8FCFD02C}"/>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486" rIns="0" bIns="43716" numCol="1" spcCol="0" rtlCol="0" fromWordArt="0" anchor="ctr" anchorCtr="0" forceAA="0" compatLnSpc="1">
              <a:prstTxWarp prst="textNoShape">
                <a:avLst/>
              </a:prstTxWarp>
              <a:noAutofit/>
            </a:bodyPr>
            <a:lstStyle/>
            <a:p>
              <a:pPr algn="ctr" defTabSz="874278" fontAlgn="base">
                <a:spcBef>
                  <a:spcPct val="0"/>
                </a:spcBef>
                <a:spcAft>
                  <a:spcPct val="0"/>
                </a:spcAft>
                <a:defRPr/>
              </a:pPr>
              <a:endParaRPr lang="en-US" sz="1122" b="1">
                <a:ln w="3175">
                  <a:noFill/>
                </a:ln>
                <a:solidFill>
                  <a:srgbClr val="170C3F"/>
                </a:solidFill>
                <a:latin typeface="Segoe UI Semibold"/>
                <a:cs typeface="Segoe UI" pitchFamily="34" charset="0"/>
              </a:endParaRPr>
            </a:p>
          </p:txBody>
        </p:sp>
      </p:grpSp>
      <p:sp>
        <p:nvSpPr>
          <p:cNvPr id="2" name="Rectangle: Rounded Corners 19">
            <a:extLst>
              <a:ext uri="{FF2B5EF4-FFF2-40B4-BE49-F238E27FC236}">
                <a16:creationId xmlns:a16="http://schemas.microsoft.com/office/drawing/2014/main" id="{3EDBD32C-88B0-FF19-F524-DB1F5A941248}"/>
              </a:ext>
            </a:extLst>
          </p:cNvPr>
          <p:cNvSpPr/>
          <p:nvPr/>
        </p:nvSpPr>
        <p:spPr bwMode="auto">
          <a:xfrm>
            <a:off x="600855" y="1465288"/>
            <a:ext cx="11212819" cy="4928550"/>
          </a:xfrm>
          <a:prstGeom prst="roundRect">
            <a:avLst>
              <a:gd name="adj" fmla="val 652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42481" tIns="113985" rIns="142481" bIns="113985" numCol="1" spcCol="0" rtlCol="0" fromWordArt="0" anchor="t" anchorCtr="0" forceAA="0" compatLnSpc="1">
            <a:prstTxWarp prst="textNoShape">
              <a:avLst/>
            </a:prstTxWarp>
            <a:noAutofit/>
          </a:bodyPr>
          <a:lstStyle/>
          <a:p>
            <a:pPr defTabSz="726530" fontAlgn="base">
              <a:spcBef>
                <a:spcPct val="0"/>
              </a:spcBef>
              <a:spcAft>
                <a:spcPct val="0"/>
              </a:spcAft>
              <a:defRPr/>
            </a:pPr>
            <a:endParaRPr lang="en-US" sz="1530" b="1" kern="0">
              <a:solidFill>
                <a:srgbClr val="170C3F"/>
              </a:solidFill>
              <a:latin typeface="Segoe Sans Display Semibold" pitchFamily="2" charset="0"/>
              <a:cs typeface="Segoe Sans Display Semibold" pitchFamily="2" charset="0"/>
            </a:endParaRPr>
          </a:p>
        </p:txBody>
      </p:sp>
      <p:sp>
        <p:nvSpPr>
          <p:cNvPr id="28" name="Title 1">
            <a:extLst>
              <a:ext uri="{FF2B5EF4-FFF2-40B4-BE49-F238E27FC236}">
                <a16:creationId xmlns:a16="http://schemas.microsoft.com/office/drawing/2014/main" id="{F70065C2-50DA-71C2-91AF-5A43F856C2F5}"/>
              </a:ext>
            </a:extLst>
          </p:cNvPr>
          <p:cNvSpPr>
            <a:spLocks noGrp="1"/>
          </p:cNvSpPr>
          <p:nvPr>
            <p:ph type="title"/>
          </p:nvPr>
        </p:nvSpPr>
        <p:spPr>
          <a:xfrm>
            <a:off x="3847094" y="466302"/>
            <a:ext cx="4742287" cy="565091"/>
          </a:xfrm>
          <a:solidFill>
            <a:schemeClr val="bg1"/>
          </a:solidFill>
        </p:spPr>
        <p:txBody>
          <a:bodyPr/>
          <a:lstStyle/>
          <a:p>
            <a:pPr algn="ctr"/>
            <a:r>
              <a:rPr lang="en-US" b="1">
                <a:cs typeface="Segoe Sans Display Semibold" pitchFamily="2" charset="0"/>
              </a:rPr>
              <a:t>Copilot extensions</a:t>
            </a:r>
          </a:p>
        </p:txBody>
      </p:sp>
      <p:sp>
        <p:nvSpPr>
          <p:cNvPr id="7" name="Rectangle 6">
            <a:extLst>
              <a:ext uri="{FF2B5EF4-FFF2-40B4-BE49-F238E27FC236}">
                <a16:creationId xmlns:a16="http://schemas.microsoft.com/office/drawing/2014/main" id="{14E2682A-5B18-8CE4-B686-95D27BFE7A89}"/>
              </a:ext>
            </a:extLst>
          </p:cNvPr>
          <p:cNvSpPr/>
          <p:nvPr/>
        </p:nvSpPr>
        <p:spPr bwMode="auto">
          <a:xfrm>
            <a:off x="8709675" y="6018514"/>
            <a:ext cx="2831535"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a:spcBef>
                <a:spcPts val="850"/>
              </a:spcBef>
              <a:spcAft>
                <a:spcPct val="0"/>
              </a:spcAft>
              <a:defRPr/>
            </a:pPr>
            <a:r>
              <a:rPr lang="en-US" sz="1500" b="1">
                <a:solidFill>
                  <a:schemeClr val="tx1"/>
                </a:solidFill>
                <a:latin typeface="Segoe UI Semibold"/>
                <a:ea typeface="Segoe UI" pitchFamily="34" charset="0"/>
                <a:cs typeface="Segoe Sans Display Semibold"/>
              </a:rPr>
              <a:t>Your AI model and orchestrator</a:t>
            </a:r>
            <a:endParaRPr lang="en-US">
              <a:solidFill>
                <a:schemeClr val="tx1"/>
              </a:solidFill>
            </a:endParaRPr>
          </a:p>
        </p:txBody>
      </p:sp>
      <p:sp>
        <p:nvSpPr>
          <p:cNvPr id="13" name="Graphic 14">
            <a:extLst>
              <a:ext uri="{FF2B5EF4-FFF2-40B4-BE49-F238E27FC236}">
                <a16:creationId xmlns:a16="http://schemas.microsoft.com/office/drawing/2014/main" id="{841473A4-C358-89BD-4E86-7D2E53AA669E}"/>
              </a:ext>
            </a:extLst>
          </p:cNvPr>
          <p:cNvSpPr>
            <a:spLocks noChangeAspect="1"/>
          </p:cNvSpPr>
          <p:nvPr/>
        </p:nvSpPr>
        <p:spPr>
          <a:xfrm>
            <a:off x="8327502" y="6040986"/>
            <a:ext cx="213315" cy="213315"/>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Tree>
    <p:extLst>
      <p:ext uri="{BB962C8B-B14F-4D97-AF65-F5344CB8AC3E}">
        <p14:creationId xmlns:p14="http://schemas.microsoft.com/office/powerpoint/2010/main" val="41776828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par>
                                <p:cTn id="8" presetID="42" presetClass="path" presetSubtype="0" decel="100000" fill="hold" grpId="1" nodeType="withEffect">
                                  <p:stCondLst>
                                    <p:cond delay="300"/>
                                  </p:stCondLst>
                                  <p:childTnLst>
                                    <p:animMotion origin="layout" path="M 3.95833E-6 -3.7037E-6 L 3.95833E-6 0.03542 " pathEditMode="relative" rAng="0" ptsTypes="AA">
                                      <p:cBhvr>
                                        <p:cTn id="9" dur="700" spd="-100000" fill="hold"/>
                                        <p:tgtEl>
                                          <p:spTgt spid="75"/>
                                        </p:tgtEl>
                                        <p:attrNameLst>
                                          <p:attrName>ppt_x</p:attrName>
                                          <p:attrName>ppt_y</p:attrName>
                                        </p:attrNameLst>
                                      </p:cBhvr>
                                      <p:rCtr x="0" y="1759"/>
                                    </p:animMotion>
                                  </p:childTnLst>
                                </p:cTn>
                              </p:par>
                              <p:par>
                                <p:cTn id="10" presetID="10" presetClass="entr" presetSubtype="0" fill="hold"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nodeType="withEffect">
                                  <p:stCondLst>
                                    <p:cond delay="300"/>
                                  </p:stCondLst>
                                  <p:childTnLst>
                                    <p:animMotion origin="layout" path="M 4.58333E-6 -1.48148E-6 L 4.58333E-6 0.03542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nodeType="withEffect">
                                  <p:stCondLst>
                                    <p:cond delay="0"/>
                                  </p:stCondLst>
                                  <p:childTnLst>
                                    <p:animMotion origin="layout" path="M 3.95833E-6 -4.81481E-6 L 3.95833E-6 0.03542 " pathEditMode="relative" rAng="0" ptsTypes="AA">
                                      <p:cBhvr>
                                        <p:cTn id="19" dur="700" spd="-100000" fill="hold"/>
                                        <p:tgtEl>
                                          <p:spTgt spid="24"/>
                                        </p:tgtEl>
                                        <p:attrNameLst>
                                          <p:attrName>ppt_x</p:attrName>
                                          <p:attrName>ppt_y</p:attrName>
                                        </p:attrNameLst>
                                      </p:cBhvr>
                                      <p:rCtr x="0" y="1759"/>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par>
                                <p:cTn id="25" presetID="42" presetClass="path" presetSubtype="0" decel="100000" fill="hold" grpId="1" nodeType="withEffect">
                                  <p:stCondLst>
                                    <p:cond delay="300"/>
                                  </p:stCondLst>
                                  <p:childTnLst>
                                    <p:animMotion origin="layout" path="M -3.33333E-6 -1.11111E-6 L -3.33333E-6 0.03542 " pathEditMode="relative" rAng="0" ptsTypes="AA">
                                      <p:cBhvr>
                                        <p:cTn id="26" dur="700" spd="-100000" fill="hold"/>
                                        <p:tgtEl>
                                          <p:spTgt spid="77"/>
                                        </p:tgtEl>
                                        <p:attrNameLst>
                                          <p:attrName>ppt_x</p:attrName>
                                          <p:attrName>ppt_y</p:attrName>
                                        </p:attrNameLst>
                                      </p:cBhvr>
                                      <p:rCtr x="0" y="1759"/>
                                    </p:animMotion>
                                  </p:childTnLst>
                                </p:cTn>
                              </p:par>
                              <p:par>
                                <p:cTn id="27" presetID="10" presetClass="entr" presetSubtype="0" fill="hold" nodeType="withEffect">
                                  <p:stCondLst>
                                    <p:cond delay="3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42" presetClass="path" presetSubtype="0" decel="100000" fill="hold" nodeType="withEffect">
                                  <p:stCondLst>
                                    <p:cond delay="300"/>
                                  </p:stCondLst>
                                  <p:childTnLst>
                                    <p:animMotion origin="layout" path="M -1.875E-6 -1.48148E-6 L -1.875E-6 0.03542 " pathEditMode="relative" rAng="0" ptsTypes="AA">
                                      <p:cBhvr>
                                        <p:cTn id="31" dur="700" spd="-100000" fill="hold"/>
                                        <p:tgtEl>
                                          <p:spTgt spid="11"/>
                                        </p:tgtEl>
                                        <p:attrNameLst>
                                          <p:attrName>ppt_x</p:attrName>
                                          <p:attrName>ppt_y</p:attrName>
                                        </p:attrNameLst>
                                      </p:cBhvr>
                                      <p:rCtr x="0" y="1759"/>
                                    </p:animMotion>
                                  </p:childTnLst>
                                </p:cTn>
                              </p:par>
                              <p:par>
                                <p:cTn id="32" presetID="10" presetClass="entr" presetSubtype="0" fill="hold" nodeType="withEffect">
                                  <p:stCondLst>
                                    <p:cond delay="30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par>
                                <p:cTn id="35" presetID="42" presetClass="path" presetSubtype="0" decel="100000" fill="hold" nodeType="withEffect">
                                  <p:stCondLst>
                                    <p:cond delay="300"/>
                                  </p:stCondLst>
                                  <p:childTnLst>
                                    <p:animMotion origin="layout" path="M 1.875E-6 3.33333E-6 L 1.875E-6 0.03541 " pathEditMode="relative" rAng="0" ptsTypes="AA">
                                      <p:cBhvr>
                                        <p:cTn id="36" dur="700" spd="-100000" fill="hold"/>
                                        <p:tgtEl>
                                          <p:spTgt spid="23"/>
                                        </p:tgtEl>
                                        <p:attrNameLst>
                                          <p:attrName>ppt_x</p:attrName>
                                          <p:attrName>ppt_y</p:attrName>
                                        </p:attrNameLst>
                                      </p:cBhvr>
                                      <p:rCtr x="0" y="1759"/>
                                    </p:animMotion>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1"/>
                                        </p:tgtEl>
                                        <p:attrNameLst>
                                          <p:attrName>style.visibility</p:attrName>
                                        </p:attrNameLst>
                                      </p:cBhvr>
                                      <p:to>
                                        <p:strVal val="visible"/>
                                      </p:to>
                                    </p:set>
                                    <p:animEffect transition="in" filter="fade">
                                      <p:cBhvr>
                                        <p:cTn id="41" dur="500"/>
                                        <p:tgtEl>
                                          <p:spTgt spid="81"/>
                                        </p:tgtEl>
                                      </p:cBhvr>
                                    </p:animEffect>
                                  </p:childTnLst>
                                </p:cTn>
                              </p:par>
                              <p:par>
                                <p:cTn id="42" presetID="42" presetClass="path" presetSubtype="0" decel="100000" fill="hold" grpId="1" nodeType="withEffect">
                                  <p:stCondLst>
                                    <p:cond delay="300"/>
                                  </p:stCondLst>
                                  <p:childTnLst>
                                    <p:animMotion origin="layout" path="M 4.375E-6 -3.7037E-6 L 4.375E-6 0.03542 " pathEditMode="relative" rAng="0" ptsTypes="AA">
                                      <p:cBhvr>
                                        <p:cTn id="43" dur="700" spd="-100000" fill="hold"/>
                                        <p:tgtEl>
                                          <p:spTgt spid="81"/>
                                        </p:tgtEl>
                                        <p:attrNameLst>
                                          <p:attrName>ppt_x</p:attrName>
                                          <p:attrName>ppt_y</p:attrName>
                                        </p:attrNameLst>
                                      </p:cBhvr>
                                      <p:rCtr x="0" y="1759"/>
                                    </p:animMotion>
                                  </p:childTnLst>
                                </p:cTn>
                              </p:par>
                              <p:par>
                                <p:cTn id="44" presetID="10" presetClass="entr" presetSubtype="0" fill="hold" nodeType="withEffect">
                                  <p:stCondLst>
                                    <p:cond delay="30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par>
                                <p:cTn id="47" presetID="42" presetClass="path" presetSubtype="0" decel="100000" fill="hold" nodeType="withEffect">
                                  <p:stCondLst>
                                    <p:cond delay="300"/>
                                  </p:stCondLst>
                                  <p:childTnLst>
                                    <p:animMotion origin="layout" path="M -6.25E-7 -1.48148E-6 L -6.25E-7 0.03542 " pathEditMode="relative" rAng="0" ptsTypes="AA">
                                      <p:cBhvr>
                                        <p:cTn id="48" dur="700" spd="-100000" fill="hold"/>
                                        <p:tgtEl>
                                          <p:spTgt spid="14"/>
                                        </p:tgtEl>
                                        <p:attrNameLst>
                                          <p:attrName>ppt_x</p:attrName>
                                          <p:attrName>ppt_y</p:attrName>
                                        </p:attrNameLst>
                                      </p:cBhvr>
                                      <p:rCtr x="0" y="1759"/>
                                    </p:animMotion>
                                  </p:childTnLst>
                                </p:cTn>
                              </p:par>
                              <p:par>
                                <p:cTn id="49" presetID="10" presetClass="entr" presetSubtype="0" fill="hold" nodeType="withEffect">
                                  <p:stCondLst>
                                    <p:cond delay="20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42" presetClass="path" presetSubtype="0" decel="100000" fill="hold" nodeType="withEffect">
                                  <p:stCondLst>
                                    <p:cond delay="200"/>
                                  </p:stCondLst>
                                  <p:childTnLst>
                                    <p:animMotion origin="layout" path="M 2.70833E-6 1.11111E-6 L 2.70833E-6 0.03542 " pathEditMode="relative" rAng="0" ptsTypes="AA">
                                      <p:cBhvr>
                                        <p:cTn id="53" dur="700" spd="-100000" fill="hold"/>
                                        <p:tgtEl>
                                          <p:spTgt spid="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5" grpId="1"/>
      <p:bldP spid="77" grpId="0"/>
      <p:bldP spid="77" grpId="1"/>
      <p:bldP spid="81" grpId="0"/>
      <p:bldP spid="8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9">
            <a:extLst>
              <a:ext uri="{FF2B5EF4-FFF2-40B4-BE49-F238E27FC236}">
                <a16:creationId xmlns:a16="http://schemas.microsoft.com/office/drawing/2014/main" id="{3EDBD32C-88B0-FF19-F524-DB1F5A941248}"/>
              </a:ext>
            </a:extLst>
          </p:cNvPr>
          <p:cNvSpPr/>
          <p:nvPr/>
        </p:nvSpPr>
        <p:spPr bwMode="auto">
          <a:xfrm>
            <a:off x="600855" y="1465288"/>
            <a:ext cx="11212819" cy="4928550"/>
          </a:xfrm>
          <a:prstGeom prst="roundRect">
            <a:avLst>
              <a:gd name="adj" fmla="val 652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horz" wrap="square" lIns="142481" tIns="113985" rIns="142481" bIns="113985" numCol="1" spcCol="0" rtlCol="0" fromWordArt="0" anchor="t" anchorCtr="0" forceAA="0" compatLnSpc="1">
            <a:prstTxWarp prst="textNoShape">
              <a:avLst/>
            </a:prstTxWarp>
            <a:noAutofit/>
          </a:bodyPr>
          <a:lstStyle/>
          <a:p>
            <a:pPr defTabSz="726530" fontAlgn="base">
              <a:spcBef>
                <a:spcPct val="0"/>
              </a:spcBef>
              <a:spcAft>
                <a:spcPct val="0"/>
              </a:spcAft>
              <a:defRPr/>
            </a:pPr>
            <a:endParaRPr lang="en-US" sz="1530" b="1" kern="0">
              <a:solidFill>
                <a:srgbClr val="170C3F"/>
              </a:solidFill>
              <a:latin typeface="Segoe Sans Display Semibold" pitchFamily="2" charset="0"/>
              <a:cs typeface="Segoe Sans Display Semibold" pitchFamily="2" charset="0"/>
            </a:endParaRPr>
          </a:p>
        </p:txBody>
      </p:sp>
      <p:sp>
        <p:nvSpPr>
          <p:cNvPr id="28" name="Title 1">
            <a:extLst>
              <a:ext uri="{FF2B5EF4-FFF2-40B4-BE49-F238E27FC236}">
                <a16:creationId xmlns:a16="http://schemas.microsoft.com/office/drawing/2014/main" id="{F70065C2-50DA-71C2-91AF-5A43F856C2F5}"/>
              </a:ext>
            </a:extLst>
          </p:cNvPr>
          <p:cNvSpPr>
            <a:spLocks noGrp="1"/>
          </p:cNvSpPr>
          <p:nvPr>
            <p:ph type="title"/>
          </p:nvPr>
        </p:nvSpPr>
        <p:spPr>
          <a:xfrm>
            <a:off x="3847094" y="466302"/>
            <a:ext cx="4742287" cy="565091"/>
          </a:xfrm>
          <a:solidFill>
            <a:schemeClr val="bg1"/>
          </a:solidFill>
        </p:spPr>
        <p:txBody>
          <a:bodyPr/>
          <a:lstStyle/>
          <a:p>
            <a:pPr algn="ctr"/>
            <a:r>
              <a:rPr lang="en-US" b="1">
                <a:cs typeface="Segoe Sans Display Semibold" pitchFamily="2" charset="0"/>
              </a:rPr>
              <a:t>Copilot extensions</a:t>
            </a:r>
          </a:p>
        </p:txBody>
      </p:sp>
      <p:grpSp>
        <p:nvGrpSpPr>
          <p:cNvPr id="24" name="Group 23">
            <a:extLst>
              <a:ext uri="{FF2B5EF4-FFF2-40B4-BE49-F238E27FC236}">
                <a16:creationId xmlns:a16="http://schemas.microsoft.com/office/drawing/2014/main" id="{A9CA5106-5C05-7E4C-917C-25E64B32537A}"/>
              </a:ext>
            </a:extLst>
          </p:cNvPr>
          <p:cNvGrpSpPr/>
          <p:nvPr/>
        </p:nvGrpSpPr>
        <p:grpSpPr>
          <a:xfrm>
            <a:off x="2048255" y="3903767"/>
            <a:ext cx="1748631" cy="1062502"/>
            <a:chOff x="2007411" y="3523353"/>
            <a:chExt cx="1714500" cy="1041763"/>
          </a:xfrm>
        </p:grpSpPr>
        <p:sp>
          <p:nvSpPr>
            <p:cNvPr id="12" name="TextBox 11">
              <a:extLst>
                <a:ext uri="{FF2B5EF4-FFF2-40B4-BE49-F238E27FC236}">
                  <a16:creationId xmlns:a16="http://schemas.microsoft.com/office/drawing/2014/main" id="{E0A7EC5B-5DA0-F1F6-7015-CC2BA12DEDD4}"/>
                </a:ext>
              </a:extLst>
            </p:cNvPr>
            <p:cNvSpPr txBox="1"/>
            <p:nvPr/>
          </p:nvSpPr>
          <p:spPr>
            <a:xfrm>
              <a:off x="2007411" y="3523353"/>
              <a:ext cx="1714500" cy="313932"/>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algn="l" defTabSz="932597">
                <a:defRPr/>
              </a:pPr>
              <a:r>
                <a:rPr lang="en-US" sz="2040">
                  <a:solidFill>
                    <a:schemeClr val="tx1"/>
                  </a:solidFill>
                </a:rPr>
                <a:t>Connectors</a:t>
              </a:r>
              <a:endParaRPr lang="en-US" sz="2040">
                <a:solidFill>
                  <a:schemeClr val="tx1"/>
                </a:solidFill>
                <a:cs typeface="Segoe UI Semibold"/>
              </a:endParaRPr>
            </a:p>
          </p:txBody>
        </p:sp>
        <p:sp>
          <p:nvSpPr>
            <p:cNvPr id="30" name="Rectangle 29">
              <a:extLst>
                <a:ext uri="{FF2B5EF4-FFF2-40B4-BE49-F238E27FC236}">
                  <a16:creationId xmlns:a16="http://schemas.microsoft.com/office/drawing/2014/main" id="{031B5A36-1DDC-760B-EA69-A409A0004F20}"/>
                </a:ext>
              </a:extLst>
            </p:cNvPr>
            <p:cNvSpPr/>
            <p:nvPr/>
          </p:nvSpPr>
          <p:spPr bwMode="auto">
            <a:xfrm>
              <a:off x="2369253" y="4094218"/>
              <a:ext cx="1352658" cy="470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business knowledge</a:t>
              </a:r>
            </a:p>
          </p:txBody>
        </p:sp>
        <p:sp>
          <p:nvSpPr>
            <p:cNvPr id="35" name="Graphic 14">
              <a:extLst>
                <a:ext uri="{FF2B5EF4-FFF2-40B4-BE49-F238E27FC236}">
                  <a16:creationId xmlns:a16="http://schemas.microsoft.com/office/drawing/2014/main" id="{26E82F8A-21D1-74D4-3E45-DAAE88CCCE84}"/>
                </a:ext>
              </a:extLst>
            </p:cNvPr>
            <p:cNvSpPr>
              <a:spLocks noChangeAspect="1"/>
            </p:cNvSpPr>
            <p:nvPr/>
          </p:nvSpPr>
          <p:spPr>
            <a:xfrm>
              <a:off x="2011026" y="410505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grpSp>
      <p:grpSp>
        <p:nvGrpSpPr>
          <p:cNvPr id="23" name="Group 22">
            <a:extLst>
              <a:ext uri="{FF2B5EF4-FFF2-40B4-BE49-F238E27FC236}">
                <a16:creationId xmlns:a16="http://schemas.microsoft.com/office/drawing/2014/main" id="{1C107680-8E6A-62D4-9117-6D26A033C620}"/>
              </a:ext>
            </a:extLst>
          </p:cNvPr>
          <p:cNvGrpSpPr/>
          <p:nvPr/>
        </p:nvGrpSpPr>
        <p:grpSpPr>
          <a:xfrm>
            <a:off x="5204951" y="3903765"/>
            <a:ext cx="2153314" cy="1604939"/>
            <a:chOff x="5102492" y="3523352"/>
            <a:chExt cx="2111284" cy="1573612"/>
          </a:xfrm>
        </p:grpSpPr>
        <p:sp>
          <p:nvSpPr>
            <p:cNvPr id="10" name="TextBox 9">
              <a:extLst>
                <a:ext uri="{FF2B5EF4-FFF2-40B4-BE49-F238E27FC236}">
                  <a16:creationId xmlns:a16="http://schemas.microsoft.com/office/drawing/2014/main" id="{476DEAC3-9E47-0A03-5188-4C9AD0A90B3A}"/>
                </a:ext>
              </a:extLst>
            </p:cNvPr>
            <p:cNvSpPr txBox="1"/>
            <p:nvPr/>
          </p:nvSpPr>
          <p:spPr>
            <a:xfrm>
              <a:off x="5102492" y="3523352"/>
              <a:ext cx="970117" cy="313932"/>
            </a:xfrm>
            <a:prstGeom prst="rect">
              <a:avLst/>
            </a:prstGeom>
            <a:noFill/>
          </p:spPr>
          <p:txBody>
            <a:bodyPr vert="horz" wrap="square" lIns="0" tIns="0" rIns="0" bIns="0" rtlCol="0" anchor="ctr">
              <a:spAutoFit/>
            </a:bodyPr>
            <a:lstStyle/>
            <a:p>
              <a:pPr defTabSz="874309">
                <a:defRPr/>
              </a:pPr>
              <a:r>
                <a:rPr lang="en-US" sz="2040">
                  <a:latin typeface="Segoe UI Semibold"/>
                </a:rPr>
                <a:t>Plugins</a:t>
              </a:r>
              <a:endParaRPr lang="en-US" sz="2040">
                <a:latin typeface="Segoe UI Semibold"/>
                <a:cs typeface="Segoe UI Semibold"/>
              </a:endParaRPr>
            </a:p>
          </p:txBody>
        </p:sp>
        <p:sp>
          <p:nvSpPr>
            <p:cNvPr id="44" name="Rectangle 43">
              <a:extLst>
                <a:ext uri="{FF2B5EF4-FFF2-40B4-BE49-F238E27FC236}">
                  <a16:creationId xmlns:a16="http://schemas.microsoft.com/office/drawing/2014/main" id="{EE4788DF-D807-BD29-1F70-CE7CFD3A65B0}"/>
                </a:ext>
              </a:extLst>
            </p:cNvPr>
            <p:cNvSpPr/>
            <p:nvPr/>
          </p:nvSpPr>
          <p:spPr bwMode="auto">
            <a:xfrm>
              <a:off x="5460719" y="4094218"/>
              <a:ext cx="1635226"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apps </a:t>
              </a:r>
            </a:p>
          </p:txBody>
        </p:sp>
        <p:sp>
          <p:nvSpPr>
            <p:cNvPr id="48" name="Graphic 14">
              <a:extLst>
                <a:ext uri="{FF2B5EF4-FFF2-40B4-BE49-F238E27FC236}">
                  <a16:creationId xmlns:a16="http://schemas.microsoft.com/office/drawing/2014/main" id="{EFAC2988-3E21-17A5-ECD3-8E42250BA75A}"/>
                </a:ext>
              </a:extLst>
            </p:cNvPr>
            <p:cNvSpPr>
              <a:spLocks noChangeAspect="1"/>
            </p:cNvSpPr>
            <p:nvPr/>
          </p:nvSpPr>
          <p:spPr>
            <a:xfrm>
              <a:off x="5102492" y="410493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
          <p:nvSpPr>
            <p:cNvPr id="45" name="Rectangle 44">
              <a:extLst>
                <a:ext uri="{FF2B5EF4-FFF2-40B4-BE49-F238E27FC236}">
                  <a16:creationId xmlns:a16="http://schemas.microsoft.com/office/drawing/2014/main" id="{7F1D3867-6A6E-0863-4FE9-4DDB3B445303}"/>
                </a:ext>
              </a:extLst>
            </p:cNvPr>
            <p:cNvSpPr/>
            <p:nvPr/>
          </p:nvSpPr>
          <p:spPr bwMode="auto">
            <a:xfrm>
              <a:off x="5460719" y="4485926"/>
              <a:ext cx="1635226"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workflows</a:t>
              </a:r>
            </a:p>
          </p:txBody>
        </p:sp>
        <p:sp>
          <p:nvSpPr>
            <p:cNvPr id="49" name="Graphic 14">
              <a:extLst>
                <a:ext uri="{FF2B5EF4-FFF2-40B4-BE49-F238E27FC236}">
                  <a16:creationId xmlns:a16="http://schemas.microsoft.com/office/drawing/2014/main" id="{FC5C7E7B-D53E-CED1-F072-C174A8D54882}"/>
                </a:ext>
              </a:extLst>
            </p:cNvPr>
            <p:cNvSpPr>
              <a:spLocks noChangeAspect="1"/>
            </p:cNvSpPr>
            <p:nvPr/>
          </p:nvSpPr>
          <p:spPr>
            <a:xfrm>
              <a:off x="5102492" y="4496512"/>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
          <p:nvSpPr>
            <p:cNvPr id="50" name="Rectangle 49">
              <a:extLst>
                <a:ext uri="{FF2B5EF4-FFF2-40B4-BE49-F238E27FC236}">
                  <a16:creationId xmlns:a16="http://schemas.microsoft.com/office/drawing/2014/main" id="{A6F296C3-CBDC-708C-D00A-9BA4B58C8B6F}"/>
                </a:ext>
              </a:extLst>
            </p:cNvPr>
            <p:cNvSpPr/>
            <p:nvPr/>
          </p:nvSpPr>
          <p:spPr bwMode="auto">
            <a:xfrm>
              <a:off x="5460719" y="4861515"/>
              <a:ext cx="1753057"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automation</a:t>
              </a:r>
            </a:p>
          </p:txBody>
        </p:sp>
        <p:sp>
          <p:nvSpPr>
            <p:cNvPr id="51" name="Graphic 14">
              <a:extLst>
                <a:ext uri="{FF2B5EF4-FFF2-40B4-BE49-F238E27FC236}">
                  <a16:creationId xmlns:a16="http://schemas.microsoft.com/office/drawing/2014/main" id="{B9B9998A-098B-DDC6-5B10-2814C1432E0D}"/>
                </a:ext>
              </a:extLst>
            </p:cNvPr>
            <p:cNvSpPr>
              <a:spLocks noChangeAspect="1"/>
            </p:cNvSpPr>
            <p:nvPr/>
          </p:nvSpPr>
          <p:spPr>
            <a:xfrm>
              <a:off x="5102492" y="48872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grpSp>
      <p:sp>
        <p:nvSpPr>
          <p:cNvPr id="75" name="TextBox 74">
            <a:extLst>
              <a:ext uri="{FF2B5EF4-FFF2-40B4-BE49-F238E27FC236}">
                <a16:creationId xmlns:a16="http://schemas.microsoft.com/office/drawing/2014/main" id="{89DC3BE8-4214-B4CF-0DBC-555EC9FF56ED}"/>
              </a:ext>
            </a:extLst>
          </p:cNvPr>
          <p:cNvSpPr txBox="1"/>
          <p:nvPr/>
        </p:nvSpPr>
        <p:spPr>
          <a:xfrm>
            <a:off x="2048255" y="1766180"/>
            <a:ext cx="1748631" cy="640363"/>
          </a:xfrm>
          <a:prstGeom prst="rect">
            <a:avLst/>
          </a:prstGeom>
          <a:noFill/>
        </p:spPr>
        <p:txBody>
          <a:bodyPr wrap="square" lIns="0" tIns="0" rIns="0" bIns="0">
            <a:spAutoFit/>
          </a:bodyPr>
          <a:lstStyle/>
          <a:p>
            <a:pPr fontAlgn="base">
              <a:spcBef>
                <a:spcPct val="0"/>
              </a:spcBef>
              <a:spcAft>
                <a:spcPts val="1224"/>
              </a:spcAft>
              <a:buSzPct val="90000"/>
              <a:defRPr/>
            </a:pPr>
            <a: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Ground responses</a:t>
            </a:r>
          </a:p>
        </p:txBody>
      </p:sp>
      <p:sp>
        <p:nvSpPr>
          <p:cNvPr id="77" name="TextBox 76">
            <a:extLst>
              <a:ext uri="{FF2B5EF4-FFF2-40B4-BE49-F238E27FC236}">
                <a16:creationId xmlns:a16="http://schemas.microsoft.com/office/drawing/2014/main" id="{95623233-0218-56C3-24E4-C063BBFFB2D1}"/>
              </a:ext>
            </a:extLst>
          </p:cNvPr>
          <p:cNvSpPr txBox="1"/>
          <p:nvPr/>
        </p:nvSpPr>
        <p:spPr>
          <a:xfrm>
            <a:off x="5207716" y="1775631"/>
            <a:ext cx="1450212" cy="640363"/>
          </a:xfrm>
          <a:prstGeom prst="rect">
            <a:avLst/>
          </a:prstGeom>
          <a:noFill/>
        </p:spPr>
        <p:txBody>
          <a:bodyPr wrap="square" lIns="0" tIns="0" rIns="0" bIns="0">
            <a:spAutoFit/>
          </a:bodyPr>
          <a:lstStyle/>
          <a:p>
            <a:pPr fontAlgn="base">
              <a:spcBef>
                <a:spcPct val="0"/>
              </a:spcBef>
              <a:spcAft>
                <a:spcPts val="1224"/>
              </a:spcAft>
              <a:buSzPct val="90000"/>
              <a:defRPr/>
            </a:pPr>
            <a: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Bring </a:t>
            </a:r>
            <a:b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br>
            <a: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actions</a:t>
            </a:r>
          </a:p>
        </p:txBody>
      </p:sp>
      <p:grpSp>
        <p:nvGrpSpPr>
          <p:cNvPr id="11" name="Group 10">
            <a:extLst>
              <a:ext uri="{FF2B5EF4-FFF2-40B4-BE49-F238E27FC236}">
                <a16:creationId xmlns:a16="http://schemas.microsoft.com/office/drawing/2014/main" id="{F8134AF1-B65C-BEC8-094D-685F71B09BC4}"/>
              </a:ext>
            </a:extLst>
          </p:cNvPr>
          <p:cNvGrpSpPr/>
          <p:nvPr/>
        </p:nvGrpSpPr>
        <p:grpSpPr>
          <a:xfrm>
            <a:off x="5207716" y="2590257"/>
            <a:ext cx="1118703" cy="1118703"/>
            <a:chOff x="5128594" y="1938758"/>
            <a:chExt cx="1264784" cy="1264784"/>
          </a:xfrm>
        </p:grpSpPr>
        <p:sp>
          <p:nvSpPr>
            <p:cNvPr id="5" name="Oval 4">
              <a:extLst>
                <a:ext uri="{FF2B5EF4-FFF2-40B4-BE49-F238E27FC236}">
                  <a16:creationId xmlns:a16="http://schemas.microsoft.com/office/drawing/2014/main" id="{69E4BF3C-BF25-7F55-8120-FAFBA3B7812D}"/>
                </a:ext>
                <a:ext uri="{C183D7F6-B498-43B3-948B-1728B52AA6E4}">
                  <adec:decorative xmlns:adec="http://schemas.microsoft.com/office/drawing/2017/decorative" val="1"/>
                </a:ext>
              </a:extLst>
            </p:cNvPr>
            <p:cNvSpPr/>
            <p:nvPr/>
          </p:nvSpPr>
          <p:spPr bwMode="auto">
            <a:xfrm>
              <a:off x="5128594"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714" err="1">
                <a:solidFill>
                  <a:srgbClr val="FFFFFF"/>
                </a:solidFill>
                <a:latin typeface="Segoe UI"/>
              </a:endParaRPr>
            </a:p>
          </p:txBody>
        </p:sp>
        <p:sp>
          <p:nvSpPr>
            <p:cNvPr id="9" name="Graphic 114">
              <a:extLst>
                <a:ext uri="{FF2B5EF4-FFF2-40B4-BE49-F238E27FC236}">
                  <a16:creationId xmlns:a16="http://schemas.microsoft.com/office/drawing/2014/main" id="{8FA05493-A6D3-0895-0C59-A9A93B351053}"/>
                </a:ext>
              </a:extLst>
            </p:cNvPr>
            <p:cNvSpPr/>
            <p:nvPr/>
          </p:nvSpPr>
          <p:spPr>
            <a:xfrm>
              <a:off x="5460775" y="2276707"/>
              <a:ext cx="627605" cy="627605"/>
            </a:xfrm>
            <a:custGeom>
              <a:avLst/>
              <a:gdLst>
                <a:gd name="connsiteX0" fmla="*/ 297180 w 320040"/>
                <a:gd name="connsiteY0" fmla="*/ 51837 h 320040"/>
                <a:gd name="connsiteX1" fmla="*/ 320040 w 320040"/>
                <a:gd name="connsiteY1" fmla="*/ 91440 h 320040"/>
                <a:gd name="connsiteX2" fmla="*/ 320040 w 320040"/>
                <a:gd name="connsiteY2" fmla="*/ 228600 h 320040"/>
                <a:gd name="connsiteX3" fmla="*/ 228600 w 320040"/>
                <a:gd name="connsiteY3" fmla="*/ 320040 h 320040"/>
                <a:gd name="connsiteX4" fmla="*/ 91440 w 320040"/>
                <a:gd name="connsiteY4" fmla="*/ 320040 h 320040"/>
                <a:gd name="connsiteX5" fmla="*/ 51836 w 320040"/>
                <a:gd name="connsiteY5" fmla="*/ 297180 h 320040"/>
                <a:gd name="connsiteX6" fmla="*/ 228600 w 320040"/>
                <a:gd name="connsiteY6" fmla="*/ 297180 h 320040"/>
                <a:gd name="connsiteX7" fmla="*/ 297180 w 320040"/>
                <a:gd name="connsiteY7" fmla="*/ 228600 h 320040"/>
                <a:gd name="connsiteX8" fmla="*/ 297180 w 320040"/>
                <a:gd name="connsiteY8" fmla="*/ 51837 h 320040"/>
                <a:gd name="connsiteX9" fmla="*/ 274320 w 320040"/>
                <a:gd name="connsiteY9" fmla="*/ 45720 h 320040"/>
                <a:gd name="connsiteX10" fmla="*/ 228600 w 320040"/>
                <a:gd name="connsiteY10" fmla="*/ 0 h 320040"/>
                <a:gd name="connsiteX11" fmla="*/ 45720 w 320040"/>
                <a:gd name="connsiteY11" fmla="*/ 0 h 320040"/>
                <a:gd name="connsiteX12" fmla="*/ 0 w 320040"/>
                <a:gd name="connsiteY12" fmla="*/ 45720 h 320040"/>
                <a:gd name="connsiteX13" fmla="*/ 0 w 320040"/>
                <a:gd name="connsiteY13" fmla="*/ 228600 h 320040"/>
                <a:gd name="connsiteX14" fmla="*/ 45720 w 320040"/>
                <a:gd name="connsiteY14" fmla="*/ 274320 h 320040"/>
                <a:gd name="connsiteX15" fmla="*/ 228600 w 320040"/>
                <a:gd name="connsiteY15" fmla="*/ 274320 h 320040"/>
                <a:gd name="connsiteX16" fmla="*/ 274320 w 320040"/>
                <a:gd name="connsiteY16" fmla="*/ 228600 h 320040"/>
                <a:gd name="connsiteX17" fmla="*/ 274320 w 320040"/>
                <a:gd name="connsiteY17" fmla="*/ 45720 h 320040"/>
                <a:gd name="connsiteX18" fmla="*/ 205740 w 320040"/>
                <a:gd name="connsiteY18" fmla="*/ 137160 h 320040"/>
                <a:gd name="connsiteX19" fmla="*/ 194310 w 320040"/>
                <a:gd name="connsiteY19" fmla="*/ 148590 h 320040"/>
                <a:gd name="connsiteX20" fmla="*/ 148590 w 320040"/>
                <a:gd name="connsiteY20" fmla="*/ 148590 h 320040"/>
                <a:gd name="connsiteX21" fmla="*/ 148590 w 320040"/>
                <a:gd name="connsiteY21" fmla="*/ 194310 h 320040"/>
                <a:gd name="connsiteX22" fmla="*/ 137160 w 320040"/>
                <a:gd name="connsiteY22" fmla="*/ 205740 h 320040"/>
                <a:gd name="connsiteX23" fmla="*/ 125730 w 320040"/>
                <a:gd name="connsiteY23" fmla="*/ 194310 h 320040"/>
                <a:gd name="connsiteX24" fmla="*/ 125730 w 320040"/>
                <a:gd name="connsiteY24" fmla="*/ 148590 h 320040"/>
                <a:gd name="connsiteX25" fmla="*/ 80010 w 320040"/>
                <a:gd name="connsiteY25" fmla="*/ 148590 h 320040"/>
                <a:gd name="connsiteX26" fmla="*/ 68580 w 320040"/>
                <a:gd name="connsiteY26" fmla="*/ 137160 h 320040"/>
                <a:gd name="connsiteX27" fmla="*/ 80010 w 320040"/>
                <a:gd name="connsiteY27" fmla="*/ 125730 h 320040"/>
                <a:gd name="connsiteX28" fmla="*/ 125730 w 320040"/>
                <a:gd name="connsiteY28" fmla="*/ 125730 h 320040"/>
                <a:gd name="connsiteX29" fmla="*/ 125730 w 320040"/>
                <a:gd name="connsiteY29" fmla="*/ 80010 h 320040"/>
                <a:gd name="connsiteX30" fmla="*/ 137160 w 320040"/>
                <a:gd name="connsiteY30" fmla="*/ 68580 h 320040"/>
                <a:gd name="connsiteX31" fmla="*/ 148590 w 320040"/>
                <a:gd name="connsiteY31" fmla="*/ 80010 h 320040"/>
                <a:gd name="connsiteX32" fmla="*/ 148590 w 320040"/>
                <a:gd name="connsiteY32" fmla="*/ 125730 h 320040"/>
                <a:gd name="connsiteX33" fmla="*/ 194310 w 320040"/>
                <a:gd name="connsiteY33" fmla="*/ 125730 h 320040"/>
                <a:gd name="connsiteX34" fmla="*/ 205740 w 320040"/>
                <a:gd name="connsiteY34" fmla="*/ 13716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20040" h="320040">
                  <a:moveTo>
                    <a:pt x="297180" y="51837"/>
                  </a:moveTo>
                  <a:cubicBezTo>
                    <a:pt x="310846" y="59742"/>
                    <a:pt x="320040" y="74517"/>
                    <a:pt x="320040" y="91440"/>
                  </a:cubicBezTo>
                  <a:lnTo>
                    <a:pt x="320040" y="228600"/>
                  </a:lnTo>
                  <a:cubicBezTo>
                    <a:pt x="320040" y="279100"/>
                    <a:pt x="279100" y="320040"/>
                    <a:pt x="228600" y="320040"/>
                  </a:cubicBezTo>
                  <a:lnTo>
                    <a:pt x="91440" y="320040"/>
                  </a:lnTo>
                  <a:cubicBezTo>
                    <a:pt x="74517" y="320040"/>
                    <a:pt x="59742" y="310846"/>
                    <a:pt x="51836" y="297180"/>
                  </a:cubicBezTo>
                  <a:lnTo>
                    <a:pt x="228600" y="297180"/>
                  </a:lnTo>
                  <a:cubicBezTo>
                    <a:pt x="266477" y="297180"/>
                    <a:pt x="297180" y="266477"/>
                    <a:pt x="297180" y="228600"/>
                  </a:cubicBezTo>
                  <a:lnTo>
                    <a:pt x="297180" y="51837"/>
                  </a:lnTo>
                  <a:close/>
                  <a:moveTo>
                    <a:pt x="274320" y="45720"/>
                  </a:moveTo>
                  <a:cubicBezTo>
                    <a:pt x="274320" y="20470"/>
                    <a:pt x="253851" y="0"/>
                    <a:pt x="228600" y="0"/>
                  </a:cubicBezTo>
                  <a:lnTo>
                    <a:pt x="45720" y="0"/>
                  </a:lnTo>
                  <a:cubicBezTo>
                    <a:pt x="20470" y="0"/>
                    <a:pt x="0" y="20470"/>
                    <a:pt x="0" y="45720"/>
                  </a:cubicBezTo>
                  <a:lnTo>
                    <a:pt x="0" y="228600"/>
                  </a:lnTo>
                  <a:cubicBezTo>
                    <a:pt x="0" y="253851"/>
                    <a:pt x="20470" y="274320"/>
                    <a:pt x="45720" y="274320"/>
                  </a:cubicBezTo>
                  <a:lnTo>
                    <a:pt x="228600" y="274320"/>
                  </a:lnTo>
                  <a:cubicBezTo>
                    <a:pt x="253851" y="274320"/>
                    <a:pt x="274320" y="253851"/>
                    <a:pt x="274320" y="228600"/>
                  </a:cubicBezTo>
                  <a:lnTo>
                    <a:pt x="274320" y="45720"/>
                  </a:lnTo>
                  <a:close/>
                  <a:moveTo>
                    <a:pt x="205740" y="137160"/>
                  </a:moveTo>
                  <a:cubicBezTo>
                    <a:pt x="205740" y="143473"/>
                    <a:pt x="200622" y="148590"/>
                    <a:pt x="194310" y="148590"/>
                  </a:cubicBezTo>
                  <a:lnTo>
                    <a:pt x="148590" y="148590"/>
                  </a:lnTo>
                  <a:lnTo>
                    <a:pt x="148590" y="194310"/>
                  </a:lnTo>
                  <a:cubicBezTo>
                    <a:pt x="148590" y="200622"/>
                    <a:pt x="143473" y="205740"/>
                    <a:pt x="137160" y="205740"/>
                  </a:cubicBezTo>
                  <a:cubicBezTo>
                    <a:pt x="130847" y="205740"/>
                    <a:pt x="125730" y="200622"/>
                    <a:pt x="125730" y="194310"/>
                  </a:cubicBezTo>
                  <a:lnTo>
                    <a:pt x="125730" y="148590"/>
                  </a:lnTo>
                  <a:lnTo>
                    <a:pt x="80010" y="148590"/>
                  </a:lnTo>
                  <a:cubicBezTo>
                    <a:pt x="73697" y="148590"/>
                    <a:pt x="68580" y="143473"/>
                    <a:pt x="68580" y="137160"/>
                  </a:cubicBezTo>
                  <a:cubicBezTo>
                    <a:pt x="68580" y="130847"/>
                    <a:pt x="73697" y="125730"/>
                    <a:pt x="80010" y="125730"/>
                  </a:cubicBezTo>
                  <a:lnTo>
                    <a:pt x="125730" y="125730"/>
                  </a:lnTo>
                  <a:lnTo>
                    <a:pt x="125730" y="80010"/>
                  </a:lnTo>
                  <a:cubicBezTo>
                    <a:pt x="125730" y="73697"/>
                    <a:pt x="130847" y="68580"/>
                    <a:pt x="137160" y="68580"/>
                  </a:cubicBezTo>
                  <a:cubicBezTo>
                    <a:pt x="143473" y="68580"/>
                    <a:pt x="148590" y="73697"/>
                    <a:pt x="148590" y="80010"/>
                  </a:cubicBezTo>
                  <a:lnTo>
                    <a:pt x="148590" y="125730"/>
                  </a:lnTo>
                  <a:lnTo>
                    <a:pt x="194310" y="125730"/>
                  </a:lnTo>
                  <a:cubicBezTo>
                    <a:pt x="200622" y="125730"/>
                    <a:pt x="205740" y="130847"/>
                    <a:pt x="205740" y="137160"/>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486" rIns="0" bIns="43716" numCol="1" spcCol="0" rtlCol="0" fromWordArt="0" anchor="ctr" anchorCtr="0" forceAA="0" compatLnSpc="1">
              <a:prstTxWarp prst="textNoShape">
                <a:avLst/>
              </a:prstTxWarp>
              <a:noAutofit/>
            </a:bodyPr>
            <a:lstStyle/>
            <a:p>
              <a:pPr algn="ctr" defTabSz="874278" fontAlgn="base">
                <a:spcBef>
                  <a:spcPct val="0"/>
                </a:spcBef>
                <a:spcAft>
                  <a:spcPct val="0"/>
                </a:spcAft>
                <a:defRPr/>
              </a:pPr>
              <a:endParaRPr lang="en-US" sz="1147" b="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grpSp>
      <p:grpSp>
        <p:nvGrpSpPr>
          <p:cNvPr id="25" name="Group 24">
            <a:extLst>
              <a:ext uri="{FF2B5EF4-FFF2-40B4-BE49-F238E27FC236}">
                <a16:creationId xmlns:a16="http://schemas.microsoft.com/office/drawing/2014/main" id="{C4EA2A7C-44DE-E3A6-29C6-7CAF09DBE41F}"/>
              </a:ext>
            </a:extLst>
          </p:cNvPr>
          <p:cNvGrpSpPr/>
          <p:nvPr/>
        </p:nvGrpSpPr>
        <p:grpSpPr>
          <a:xfrm>
            <a:off x="2048255" y="2590257"/>
            <a:ext cx="1118703" cy="1118703"/>
            <a:chOff x="2007411" y="1938758"/>
            <a:chExt cx="1264784" cy="1264784"/>
          </a:xfrm>
        </p:grpSpPr>
        <p:sp>
          <p:nvSpPr>
            <p:cNvPr id="4" name="Oval 3">
              <a:extLst>
                <a:ext uri="{FF2B5EF4-FFF2-40B4-BE49-F238E27FC236}">
                  <a16:creationId xmlns:a16="http://schemas.microsoft.com/office/drawing/2014/main" id="{CAD58C05-D422-B8EC-D1A6-9ECE631ABBBE}"/>
                </a:ext>
                <a:ext uri="{C183D7F6-B498-43B3-948B-1728B52AA6E4}">
                  <adec:decorative xmlns:adec="http://schemas.microsoft.com/office/drawing/2017/decorative" val="1"/>
                </a:ext>
              </a:extLst>
            </p:cNvPr>
            <p:cNvSpPr/>
            <p:nvPr/>
          </p:nvSpPr>
          <p:spPr bwMode="auto">
            <a:xfrm>
              <a:off x="200741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714" err="1">
                <a:solidFill>
                  <a:srgbClr val="FFFFFF"/>
                </a:solidFill>
                <a:latin typeface="Segoe UI"/>
              </a:endParaRPr>
            </a:p>
          </p:txBody>
        </p:sp>
        <p:sp>
          <p:nvSpPr>
            <p:cNvPr id="21" name="Graphic 333">
              <a:extLst>
                <a:ext uri="{FF2B5EF4-FFF2-40B4-BE49-F238E27FC236}">
                  <a16:creationId xmlns:a16="http://schemas.microsoft.com/office/drawing/2014/main" id="{BCBB1B24-2235-AABD-7B54-341F8FCFD02C}"/>
                </a:ext>
              </a:extLst>
            </p:cNvPr>
            <p:cNvSpPr/>
            <p:nvPr/>
          </p:nvSpPr>
          <p:spPr>
            <a:xfrm>
              <a:off x="2376150" y="2195774"/>
              <a:ext cx="638146" cy="750753"/>
            </a:xfrm>
            <a:custGeom>
              <a:avLst/>
              <a:gdLst>
                <a:gd name="connsiteX0" fmla="*/ 0 w 323850"/>
                <a:gd name="connsiteY0" fmla="*/ 66675 h 381000"/>
                <a:gd name="connsiteX1" fmla="*/ 66675 w 323850"/>
                <a:gd name="connsiteY1" fmla="*/ 0 h 381000"/>
                <a:gd name="connsiteX2" fmla="*/ 133350 w 323850"/>
                <a:gd name="connsiteY2" fmla="*/ 66675 h 381000"/>
                <a:gd name="connsiteX3" fmla="*/ 85513 w 323850"/>
                <a:gd name="connsiteY3" fmla="*/ 130652 h 381000"/>
                <a:gd name="connsiteX4" fmla="*/ 185738 w 323850"/>
                <a:gd name="connsiteY4" fmla="*/ 204788 h 381000"/>
                <a:gd name="connsiteX5" fmla="*/ 192034 w 323850"/>
                <a:gd name="connsiteY5" fmla="*/ 204788 h 381000"/>
                <a:gd name="connsiteX6" fmla="*/ 257175 w 323850"/>
                <a:gd name="connsiteY6" fmla="*/ 152400 h 381000"/>
                <a:gd name="connsiteX7" fmla="*/ 323850 w 323850"/>
                <a:gd name="connsiteY7" fmla="*/ 219075 h 381000"/>
                <a:gd name="connsiteX8" fmla="*/ 257175 w 323850"/>
                <a:gd name="connsiteY8" fmla="*/ 285750 h 381000"/>
                <a:gd name="connsiteX9" fmla="*/ 192034 w 323850"/>
                <a:gd name="connsiteY9" fmla="*/ 233363 h 381000"/>
                <a:gd name="connsiteX10" fmla="*/ 185738 w 323850"/>
                <a:gd name="connsiteY10" fmla="*/ 233363 h 381000"/>
                <a:gd name="connsiteX11" fmla="*/ 80963 w 323850"/>
                <a:gd name="connsiteY11" fmla="*/ 182510 h 381000"/>
                <a:gd name="connsiteX12" fmla="*/ 80963 w 323850"/>
                <a:gd name="connsiteY12" fmla="*/ 249184 h 381000"/>
                <a:gd name="connsiteX13" fmla="*/ 133350 w 323850"/>
                <a:gd name="connsiteY13" fmla="*/ 314325 h 381000"/>
                <a:gd name="connsiteX14" fmla="*/ 66675 w 323850"/>
                <a:gd name="connsiteY14" fmla="*/ 381000 h 381000"/>
                <a:gd name="connsiteX15" fmla="*/ 0 w 323850"/>
                <a:gd name="connsiteY15" fmla="*/ 314325 h 381000"/>
                <a:gd name="connsiteX16" fmla="*/ 52388 w 323850"/>
                <a:gd name="connsiteY16" fmla="*/ 249184 h 381000"/>
                <a:gd name="connsiteX17" fmla="*/ 52388 w 323850"/>
                <a:gd name="connsiteY17" fmla="*/ 131816 h 381000"/>
                <a:gd name="connsiteX18" fmla="*/ 0 w 323850"/>
                <a:gd name="connsiteY18" fmla="*/ 6667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23850" h="381000">
                  <a:moveTo>
                    <a:pt x="0" y="66675"/>
                  </a:moveTo>
                  <a:cubicBezTo>
                    <a:pt x="0" y="29851"/>
                    <a:pt x="29851" y="0"/>
                    <a:pt x="66675" y="0"/>
                  </a:cubicBezTo>
                  <a:cubicBezTo>
                    <a:pt x="103499" y="0"/>
                    <a:pt x="133350" y="29851"/>
                    <a:pt x="133350" y="66675"/>
                  </a:cubicBezTo>
                  <a:cubicBezTo>
                    <a:pt x="133350" y="96956"/>
                    <a:pt x="113163" y="122523"/>
                    <a:pt x="85513" y="130652"/>
                  </a:cubicBezTo>
                  <a:cubicBezTo>
                    <a:pt x="98617" y="173568"/>
                    <a:pt x="138532" y="204788"/>
                    <a:pt x="185738" y="204788"/>
                  </a:cubicBezTo>
                  <a:lnTo>
                    <a:pt x="192034" y="204788"/>
                  </a:lnTo>
                  <a:cubicBezTo>
                    <a:pt x="198575" y="174829"/>
                    <a:pt x="225255" y="152400"/>
                    <a:pt x="257175" y="152400"/>
                  </a:cubicBezTo>
                  <a:cubicBezTo>
                    <a:pt x="293999" y="152400"/>
                    <a:pt x="323850" y="182251"/>
                    <a:pt x="323850" y="219075"/>
                  </a:cubicBezTo>
                  <a:cubicBezTo>
                    <a:pt x="323850" y="255899"/>
                    <a:pt x="293999" y="285750"/>
                    <a:pt x="257175" y="285750"/>
                  </a:cubicBezTo>
                  <a:cubicBezTo>
                    <a:pt x="225255" y="285750"/>
                    <a:pt x="198575" y="263321"/>
                    <a:pt x="192034" y="233363"/>
                  </a:cubicBezTo>
                  <a:lnTo>
                    <a:pt x="185738" y="233363"/>
                  </a:lnTo>
                  <a:cubicBezTo>
                    <a:pt x="143237" y="233363"/>
                    <a:pt x="105381" y="213480"/>
                    <a:pt x="80963" y="182510"/>
                  </a:cubicBezTo>
                  <a:lnTo>
                    <a:pt x="80963" y="249184"/>
                  </a:lnTo>
                  <a:cubicBezTo>
                    <a:pt x="110920" y="255725"/>
                    <a:pt x="133350" y="282405"/>
                    <a:pt x="133350" y="314325"/>
                  </a:cubicBezTo>
                  <a:cubicBezTo>
                    <a:pt x="133350" y="351149"/>
                    <a:pt x="103499" y="381000"/>
                    <a:pt x="66675" y="381000"/>
                  </a:cubicBezTo>
                  <a:cubicBezTo>
                    <a:pt x="29851" y="381000"/>
                    <a:pt x="0" y="351149"/>
                    <a:pt x="0" y="314325"/>
                  </a:cubicBezTo>
                  <a:cubicBezTo>
                    <a:pt x="0" y="282405"/>
                    <a:pt x="22430" y="255725"/>
                    <a:pt x="52388" y="249184"/>
                  </a:cubicBezTo>
                  <a:lnTo>
                    <a:pt x="52388" y="131816"/>
                  </a:lnTo>
                  <a:cubicBezTo>
                    <a:pt x="22430" y="125275"/>
                    <a:pt x="0" y="98594"/>
                    <a:pt x="0" y="66675"/>
                  </a:cubicBezTo>
                  <a:close/>
                </a:path>
              </a:pathLst>
            </a:custGeom>
            <a:solidFill>
              <a:schemeClr val="tx1"/>
            </a:solidFill>
            <a:ln w="34925" cap="flat">
              <a:noFill/>
              <a:prstDash val="solid"/>
              <a:miter/>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7486" rIns="0" bIns="43716" numCol="1" spcCol="0" rtlCol="0" fromWordArt="0" anchor="ctr" anchorCtr="0" forceAA="0" compatLnSpc="1">
              <a:prstTxWarp prst="textNoShape">
                <a:avLst/>
              </a:prstTxWarp>
              <a:noAutofit/>
            </a:bodyPr>
            <a:lstStyle/>
            <a:p>
              <a:pPr algn="ctr" defTabSz="874278" fontAlgn="base">
                <a:spcBef>
                  <a:spcPct val="0"/>
                </a:spcBef>
                <a:spcAft>
                  <a:spcPct val="0"/>
                </a:spcAft>
                <a:defRPr/>
              </a:pPr>
              <a:endParaRPr lang="en-US" sz="1147" b="1">
                <a:ln w="3175">
                  <a:noFill/>
                </a:ln>
                <a:gradFill>
                  <a:gsLst>
                    <a:gs pos="53933">
                      <a:srgbClr val="FFFFFF"/>
                    </a:gs>
                    <a:gs pos="38000">
                      <a:srgbClr val="FFFFFF"/>
                    </a:gs>
                  </a:gsLst>
                  <a:path path="circle">
                    <a:fillToRect l="100000" b="100000"/>
                  </a:path>
                </a:gradFill>
                <a:latin typeface="Segoe UI Semibold"/>
                <a:cs typeface="Segoe UI" pitchFamily="34" charset="0"/>
              </a:endParaRPr>
            </a:p>
          </p:txBody>
        </p:sp>
      </p:grpSp>
      <p:sp>
        <p:nvSpPr>
          <p:cNvPr id="7" name="Rectangle: Rounded Corners 19">
            <a:extLst>
              <a:ext uri="{FF2B5EF4-FFF2-40B4-BE49-F238E27FC236}">
                <a16:creationId xmlns:a16="http://schemas.microsoft.com/office/drawing/2014/main" id="{C55FAE26-71DF-9A8B-DE33-F798130F53A2}"/>
              </a:ext>
            </a:extLst>
          </p:cNvPr>
          <p:cNvSpPr/>
          <p:nvPr/>
        </p:nvSpPr>
        <p:spPr bwMode="auto">
          <a:xfrm>
            <a:off x="7684416" y="1465288"/>
            <a:ext cx="4129259" cy="4928550"/>
          </a:xfrm>
          <a:prstGeom prst="roundRect">
            <a:avLst>
              <a:gd name="adj" fmla="val 9963"/>
            </a:avLst>
          </a:prstGeom>
          <a:solidFill>
            <a:schemeClr val="bg1">
              <a:lumMod val="95000"/>
            </a:schemeClr>
          </a:solidFill>
          <a:ln w="19050">
            <a:gradFill>
              <a:gsLst>
                <a:gs pos="0">
                  <a:srgbClr val="0078D4"/>
                </a:gs>
                <a:gs pos="100000">
                  <a:srgbClr val="C03BC4"/>
                </a:gs>
              </a:gsLst>
              <a:lin ang="5400000" scaled="1"/>
            </a:gradFill>
            <a:headEnd type="none" w="med" len="med"/>
            <a:tailEnd type="none" w="med" len="med"/>
          </a:ln>
          <a:effectLst>
            <a:outerShdw blurRad="635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775192" fontAlgn="base">
              <a:spcBef>
                <a:spcPct val="0"/>
              </a:spcBef>
              <a:spcAft>
                <a:spcPct val="0"/>
              </a:spcAft>
              <a:tabLst>
                <a:tab pos="765302" algn="l"/>
              </a:tabLst>
            </a:pPr>
            <a:endParaRPr lang="en-US" sz="2295">
              <a:ln w="3175">
                <a:noFill/>
              </a:ln>
              <a:solidFill>
                <a:srgbClr val="170C3F"/>
              </a:solidFill>
              <a:latin typeface="Segoe UI Variable Display Semib" pitchFamily="2" charset="0"/>
              <a:cs typeface="Segoe UI" pitchFamily="34" charset="0"/>
            </a:endParaRPr>
          </a:p>
        </p:txBody>
      </p:sp>
      <p:sp>
        <p:nvSpPr>
          <p:cNvPr id="8" name="Rectangle 7">
            <a:extLst>
              <a:ext uri="{FF2B5EF4-FFF2-40B4-BE49-F238E27FC236}">
                <a16:creationId xmlns:a16="http://schemas.microsoft.com/office/drawing/2014/main" id="{68ACD54D-D26C-1D36-9592-EDAE1E0A4DAD}"/>
              </a:ext>
            </a:extLst>
          </p:cNvPr>
          <p:cNvSpPr/>
          <p:nvPr/>
        </p:nvSpPr>
        <p:spPr bwMode="auto">
          <a:xfrm>
            <a:off x="1446143" y="1645008"/>
            <a:ext cx="5912122" cy="4559394"/>
          </a:xfrm>
          <a:prstGeom prst="rect">
            <a:avLst/>
          </a:prstGeom>
          <a:solidFill>
            <a:schemeClr val="bg1">
              <a:alpha val="73023"/>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170C3F"/>
              </a:solidFill>
              <a:ea typeface="Segoe UI" pitchFamily="34" charset="0"/>
              <a:cs typeface="Segoe UI" pitchFamily="34" charset="0"/>
            </a:endParaRPr>
          </a:p>
        </p:txBody>
      </p:sp>
      <p:sp>
        <p:nvSpPr>
          <p:cNvPr id="81" name="TextBox 80">
            <a:extLst>
              <a:ext uri="{FF2B5EF4-FFF2-40B4-BE49-F238E27FC236}">
                <a16:creationId xmlns:a16="http://schemas.microsoft.com/office/drawing/2014/main" id="{12E75A3D-FEEC-ED6E-AD25-16E739AA2F03}"/>
              </a:ext>
            </a:extLst>
          </p:cNvPr>
          <p:cNvSpPr txBox="1"/>
          <p:nvPr/>
        </p:nvSpPr>
        <p:spPr>
          <a:xfrm>
            <a:off x="8305880" y="1766180"/>
            <a:ext cx="2284878" cy="640363"/>
          </a:xfrm>
          <a:prstGeom prst="rect">
            <a:avLst/>
          </a:prstGeom>
          <a:noFill/>
        </p:spPr>
        <p:txBody>
          <a:bodyPr wrap="square" lIns="0" tIns="0" rIns="0" bIns="0">
            <a:spAutoFit/>
          </a:bodyPr>
          <a:lstStyle/>
          <a:p>
            <a:pPr fontAlgn="base">
              <a:spcBef>
                <a:spcPct val="0"/>
              </a:spcBef>
              <a:spcAft>
                <a:spcPts val="1224"/>
              </a:spcAft>
              <a:buSzPct val="90000"/>
              <a:defRPr/>
            </a:pPr>
            <a: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Focus user </a:t>
            </a:r>
            <a:b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br>
            <a:r>
              <a:rPr lang="en-US" sz="2040" b="1">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latin typeface="Segoe UI Semibold" panose="020B0502040204020203" pitchFamily="34" charset="0"/>
                <a:cs typeface="Segoe UI" panose="020B0502040204020203" pitchFamily="34" charset="0"/>
              </a:rPr>
              <a:t>experiences</a:t>
            </a:r>
          </a:p>
        </p:txBody>
      </p:sp>
      <p:grpSp>
        <p:nvGrpSpPr>
          <p:cNvPr id="14" name="Group 13">
            <a:extLst>
              <a:ext uri="{FF2B5EF4-FFF2-40B4-BE49-F238E27FC236}">
                <a16:creationId xmlns:a16="http://schemas.microsoft.com/office/drawing/2014/main" id="{722EE5D0-517C-D58C-2ABE-43F87D822747}"/>
              </a:ext>
            </a:extLst>
          </p:cNvPr>
          <p:cNvGrpSpPr/>
          <p:nvPr/>
        </p:nvGrpSpPr>
        <p:grpSpPr>
          <a:xfrm>
            <a:off x="8307662" y="2590257"/>
            <a:ext cx="1118703" cy="1118703"/>
            <a:chOff x="8144641" y="1938758"/>
            <a:chExt cx="1264784" cy="1264784"/>
          </a:xfrm>
        </p:grpSpPr>
        <p:sp>
          <p:nvSpPr>
            <p:cNvPr id="6" name="Oval 5">
              <a:extLst>
                <a:ext uri="{FF2B5EF4-FFF2-40B4-BE49-F238E27FC236}">
                  <a16:creationId xmlns:a16="http://schemas.microsoft.com/office/drawing/2014/main" id="{541A8C42-C670-BE4D-4AA8-2AD7CBAE1B4B}"/>
                </a:ext>
                <a:ext uri="{C183D7F6-B498-43B3-948B-1728B52AA6E4}">
                  <adec:decorative xmlns:adec="http://schemas.microsoft.com/office/drawing/2017/decorative" val="1"/>
                </a:ext>
              </a:extLst>
            </p:cNvPr>
            <p:cNvSpPr/>
            <p:nvPr/>
          </p:nvSpPr>
          <p:spPr bwMode="auto">
            <a:xfrm>
              <a:off x="8144641" y="1938758"/>
              <a:ext cx="1264784" cy="1264784"/>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defTabSz="932597">
                <a:defRPr/>
              </a:pPr>
              <a:endParaRPr lang="en-US" sz="714" err="1">
                <a:solidFill>
                  <a:srgbClr val="FFFFFF"/>
                </a:solidFill>
                <a:latin typeface="Segoe UI"/>
              </a:endParaRPr>
            </a:p>
          </p:txBody>
        </p:sp>
        <p:sp>
          <p:nvSpPr>
            <p:cNvPr id="66" name="Graphic 14">
              <a:extLst>
                <a:ext uri="{FF2B5EF4-FFF2-40B4-BE49-F238E27FC236}">
                  <a16:creationId xmlns:a16="http://schemas.microsoft.com/office/drawing/2014/main" id="{F33FF6A9-B219-1476-5C6E-EFBB3DEBE29B}"/>
                </a:ext>
              </a:extLst>
            </p:cNvPr>
            <p:cNvSpPr/>
            <p:nvPr/>
          </p:nvSpPr>
          <p:spPr>
            <a:xfrm>
              <a:off x="8460115" y="2159452"/>
              <a:ext cx="740515" cy="740513"/>
            </a:xfrm>
            <a:custGeom>
              <a:avLst/>
              <a:gdLst>
                <a:gd name="connsiteX0" fmla="*/ 124666 w 200025"/>
                <a:gd name="connsiteY0" fmla="*/ 61077 h 200025"/>
                <a:gd name="connsiteX1" fmla="*/ 122433 w 200025"/>
                <a:gd name="connsiteY1" fmla="*/ 58538 h 200025"/>
                <a:gd name="connsiteX2" fmla="*/ 111833 w 200025"/>
                <a:gd name="connsiteY2" fmla="*/ 51976 h 200025"/>
                <a:gd name="connsiteX3" fmla="*/ 98709 w 200025"/>
                <a:gd name="connsiteY3" fmla="*/ 47714 h 200025"/>
                <a:gd name="connsiteX4" fmla="*/ 96203 w 200025"/>
                <a:gd name="connsiteY4" fmla="*/ 45822 h 200025"/>
                <a:gd name="connsiteX5" fmla="*/ 95250 w 200025"/>
                <a:gd name="connsiteY5" fmla="*/ 42830 h 200025"/>
                <a:gd name="connsiteX6" fmla="*/ 96203 w 200025"/>
                <a:gd name="connsiteY6" fmla="*/ 39838 h 200025"/>
                <a:gd name="connsiteX7" fmla="*/ 98709 w 200025"/>
                <a:gd name="connsiteY7" fmla="*/ 37945 h 200025"/>
                <a:gd name="connsiteX8" fmla="*/ 111833 w 200025"/>
                <a:gd name="connsiteY8" fmla="*/ 33683 h 200025"/>
                <a:gd name="connsiteX9" fmla="*/ 122272 w 200025"/>
                <a:gd name="connsiteY9" fmla="*/ 27102 h 200025"/>
                <a:gd name="connsiteX10" fmla="*/ 128588 w 200025"/>
                <a:gd name="connsiteY10" fmla="*/ 16895 h 200025"/>
                <a:gd name="connsiteX11" fmla="*/ 128696 w 200025"/>
                <a:gd name="connsiteY11" fmla="*/ 16570 h 200025"/>
                <a:gd name="connsiteX12" fmla="*/ 132961 w 200025"/>
                <a:gd name="connsiteY12" fmla="*/ 3457 h 200025"/>
                <a:gd name="connsiteX13" fmla="*/ 134856 w 200025"/>
                <a:gd name="connsiteY13" fmla="*/ 952 h 200025"/>
                <a:gd name="connsiteX14" fmla="*/ 137850 w 200025"/>
                <a:gd name="connsiteY14" fmla="*/ 0 h 200025"/>
                <a:gd name="connsiteX15" fmla="*/ 140844 w 200025"/>
                <a:gd name="connsiteY15" fmla="*/ 952 h 200025"/>
                <a:gd name="connsiteX16" fmla="*/ 142739 w 200025"/>
                <a:gd name="connsiteY16" fmla="*/ 3457 h 200025"/>
                <a:gd name="connsiteX17" fmla="*/ 147004 w 200025"/>
                <a:gd name="connsiteY17" fmla="*/ 16570 h 200025"/>
                <a:gd name="connsiteX18" fmla="*/ 153541 w 200025"/>
                <a:gd name="connsiteY18" fmla="*/ 27150 h 200025"/>
                <a:gd name="connsiteX19" fmla="*/ 164130 w 200025"/>
                <a:gd name="connsiteY19" fmla="*/ 33683 h 200025"/>
                <a:gd name="connsiteX20" fmla="*/ 177254 w 200025"/>
                <a:gd name="connsiteY20" fmla="*/ 37945 h 200025"/>
                <a:gd name="connsiteX21" fmla="*/ 177516 w 200025"/>
                <a:gd name="connsiteY21" fmla="*/ 38011 h 200025"/>
                <a:gd name="connsiteX22" fmla="*/ 180023 w 200025"/>
                <a:gd name="connsiteY22" fmla="*/ 39903 h 200025"/>
                <a:gd name="connsiteX23" fmla="*/ 180975 w 200025"/>
                <a:gd name="connsiteY23" fmla="*/ 42895 h 200025"/>
                <a:gd name="connsiteX24" fmla="*/ 180023 w 200025"/>
                <a:gd name="connsiteY24" fmla="*/ 45887 h 200025"/>
                <a:gd name="connsiteX25" fmla="*/ 177516 w 200025"/>
                <a:gd name="connsiteY25" fmla="*/ 47780 h 200025"/>
                <a:gd name="connsiteX26" fmla="*/ 164392 w 200025"/>
                <a:gd name="connsiteY26" fmla="*/ 52042 h 200025"/>
                <a:gd name="connsiteX27" fmla="*/ 153804 w 200025"/>
                <a:gd name="connsiteY27" fmla="*/ 58575 h 200025"/>
                <a:gd name="connsiteX28" fmla="*/ 147266 w 200025"/>
                <a:gd name="connsiteY28" fmla="*/ 69155 h 200025"/>
                <a:gd name="connsiteX29" fmla="*/ 143001 w 200025"/>
                <a:gd name="connsiteY29" fmla="*/ 82268 h 200025"/>
                <a:gd name="connsiteX30" fmla="*/ 142875 w 200025"/>
                <a:gd name="connsiteY30" fmla="*/ 82591 h 200025"/>
                <a:gd name="connsiteX31" fmla="*/ 141107 w 200025"/>
                <a:gd name="connsiteY31" fmla="*/ 84773 h 200025"/>
                <a:gd name="connsiteX32" fmla="*/ 138113 w 200025"/>
                <a:gd name="connsiteY32" fmla="*/ 85725 h 200025"/>
                <a:gd name="connsiteX33" fmla="*/ 135118 w 200025"/>
                <a:gd name="connsiteY33" fmla="*/ 84773 h 200025"/>
                <a:gd name="connsiteX34" fmla="*/ 133224 w 200025"/>
                <a:gd name="connsiteY34" fmla="*/ 82268 h 200025"/>
                <a:gd name="connsiteX35" fmla="*/ 128959 w 200025"/>
                <a:gd name="connsiteY35" fmla="*/ 69155 h 200025"/>
                <a:gd name="connsiteX36" fmla="*/ 124666 w 200025"/>
                <a:gd name="connsiteY36" fmla="*/ 61077 h 200025"/>
                <a:gd name="connsiteX37" fmla="*/ 197957 w 200025"/>
                <a:gd name="connsiteY37" fmla="*/ 97281 h 200025"/>
                <a:gd name="connsiteX38" fmla="*/ 190667 w 200025"/>
                <a:gd name="connsiteY38" fmla="*/ 94913 h 200025"/>
                <a:gd name="connsiteX39" fmla="*/ 184784 w 200025"/>
                <a:gd name="connsiteY39" fmla="*/ 91283 h 200025"/>
                <a:gd name="connsiteX40" fmla="*/ 181152 w 200025"/>
                <a:gd name="connsiteY40" fmla="*/ 85406 h 200025"/>
                <a:gd name="connsiteX41" fmla="*/ 178782 w 200025"/>
                <a:gd name="connsiteY41" fmla="*/ 78120 h 200025"/>
                <a:gd name="connsiteX42" fmla="*/ 177730 w 200025"/>
                <a:gd name="connsiteY42" fmla="*/ 76729 h 200025"/>
                <a:gd name="connsiteX43" fmla="*/ 176067 w 200025"/>
                <a:gd name="connsiteY43" fmla="*/ 76200 h 200025"/>
                <a:gd name="connsiteX44" fmla="*/ 174403 w 200025"/>
                <a:gd name="connsiteY44" fmla="*/ 76729 h 200025"/>
                <a:gd name="connsiteX45" fmla="*/ 173351 w 200025"/>
                <a:gd name="connsiteY45" fmla="*/ 78120 h 200025"/>
                <a:gd name="connsiteX46" fmla="*/ 170981 w 200025"/>
                <a:gd name="connsiteY46" fmla="*/ 85406 h 200025"/>
                <a:gd name="connsiteX47" fmla="*/ 167412 w 200025"/>
                <a:gd name="connsiteY47" fmla="*/ 91257 h 200025"/>
                <a:gd name="connsiteX48" fmla="*/ 161613 w 200025"/>
                <a:gd name="connsiteY48" fmla="*/ 94913 h 200025"/>
                <a:gd name="connsiteX49" fmla="*/ 154322 w 200025"/>
                <a:gd name="connsiteY49" fmla="*/ 97281 h 200025"/>
                <a:gd name="connsiteX50" fmla="*/ 152929 w 200025"/>
                <a:gd name="connsiteY50" fmla="*/ 98332 h 200025"/>
                <a:gd name="connsiteX51" fmla="*/ 152400 w 200025"/>
                <a:gd name="connsiteY51" fmla="*/ 99994 h 200025"/>
                <a:gd name="connsiteX52" fmla="*/ 152929 w 200025"/>
                <a:gd name="connsiteY52" fmla="*/ 101657 h 200025"/>
                <a:gd name="connsiteX53" fmla="*/ 154322 w 200025"/>
                <a:gd name="connsiteY53" fmla="*/ 102708 h 200025"/>
                <a:gd name="connsiteX54" fmla="*/ 161613 w 200025"/>
                <a:gd name="connsiteY54" fmla="*/ 105076 h 200025"/>
                <a:gd name="connsiteX55" fmla="*/ 167502 w 200025"/>
                <a:gd name="connsiteY55" fmla="*/ 108721 h 200025"/>
                <a:gd name="connsiteX56" fmla="*/ 171127 w 200025"/>
                <a:gd name="connsiteY56" fmla="*/ 114619 h 200025"/>
                <a:gd name="connsiteX57" fmla="*/ 173497 w 200025"/>
                <a:gd name="connsiteY57" fmla="*/ 121905 h 200025"/>
                <a:gd name="connsiteX58" fmla="*/ 174549 w 200025"/>
                <a:gd name="connsiteY58" fmla="*/ 123296 h 200025"/>
                <a:gd name="connsiteX59" fmla="*/ 176213 w 200025"/>
                <a:gd name="connsiteY59" fmla="*/ 123825 h 200025"/>
                <a:gd name="connsiteX60" fmla="*/ 177876 w 200025"/>
                <a:gd name="connsiteY60" fmla="*/ 123296 h 200025"/>
                <a:gd name="connsiteX61" fmla="*/ 178928 w 200025"/>
                <a:gd name="connsiteY61" fmla="*/ 121905 h 200025"/>
                <a:gd name="connsiteX62" fmla="*/ 181298 w 200025"/>
                <a:gd name="connsiteY62" fmla="*/ 114619 h 200025"/>
                <a:gd name="connsiteX63" fmla="*/ 184930 w 200025"/>
                <a:gd name="connsiteY63" fmla="*/ 108741 h 200025"/>
                <a:gd name="connsiteX64" fmla="*/ 190812 w 200025"/>
                <a:gd name="connsiteY64" fmla="*/ 105112 h 200025"/>
                <a:gd name="connsiteX65" fmla="*/ 198103 w 200025"/>
                <a:gd name="connsiteY65" fmla="*/ 102744 h 200025"/>
                <a:gd name="connsiteX66" fmla="*/ 199496 w 200025"/>
                <a:gd name="connsiteY66" fmla="*/ 101693 h 200025"/>
                <a:gd name="connsiteX67" fmla="*/ 200025 w 200025"/>
                <a:gd name="connsiteY67" fmla="*/ 100031 h 200025"/>
                <a:gd name="connsiteX68" fmla="*/ 199496 w 200025"/>
                <a:gd name="connsiteY68" fmla="*/ 98368 h 200025"/>
                <a:gd name="connsiteX69" fmla="*/ 198103 w 200025"/>
                <a:gd name="connsiteY69" fmla="*/ 97317 h 200025"/>
                <a:gd name="connsiteX70" fmla="*/ 197957 w 200025"/>
                <a:gd name="connsiteY70" fmla="*/ 97281 h 200025"/>
                <a:gd name="connsiteX71" fmla="*/ 88392 w 200025"/>
                <a:gd name="connsiteY71" fmla="*/ 33995 h 200025"/>
                <a:gd name="connsiteX72" fmla="*/ 95701 w 200025"/>
                <a:gd name="connsiteY72" fmla="*/ 28575 h 200025"/>
                <a:gd name="connsiteX73" fmla="*/ 73819 w 200025"/>
                <a:gd name="connsiteY73" fmla="*/ 28575 h 200025"/>
                <a:gd name="connsiteX74" fmla="*/ 66675 w 200025"/>
                <a:gd name="connsiteY74" fmla="*/ 35719 h 200025"/>
                <a:gd name="connsiteX75" fmla="*/ 73819 w 200025"/>
                <a:gd name="connsiteY75" fmla="*/ 42863 h 200025"/>
                <a:gd name="connsiteX76" fmla="*/ 85729 w 200025"/>
                <a:gd name="connsiteY76" fmla="*/ 42863 h 200025"/>
                <a:gd name="connsiteX77" fmla="*/ 85725 w 200025"/>
                <a:gd name="connsiteY77" fmla="*/ 42568 h 200025"/>
                <a:gd name="connsiteX78" fmla="*/ 88392 w 200025"/>
                <a:gd name="connsiteY78" fmla="*/ 33995 h 200025"/>
                <a:gd name="connsiteX79" fmla="*/ 7144 w 200025"/>
                <a:gd name="connsiteY79" fmla="*/ 95250 h 200025"/>
                <a:gd name="connsiteX80" fmla="*/ 14288 w 200025"/>
                <a:gd name="connsiteY80" fmla="*/ 102394 h 200025"/>
                <a:gd name="connsiteX81" fmla="*/ 14288 w 200025"/>
                <a:gd name="connsiteY81" fmla="*/ 126206 h 200025"/>
                <a:gd name="connsiteX82" fmla="*/ 7144 w 200025"/>
                <a:gd name="connsiteY82" fmla="*/ 133350 h 200025"/>
                <a:gd name="connsiteX83" fmla="*/ 0 w 200025"/>
                <a:gd name="connsiteY83" fmla="*/ 126206 h 200025"/>
                <a:gd name="connsiteX84" fmla="*/ 0 w 200025"/>
                <a:gd name="connsiteY84" fmla="*/ 102394 h 200025"/>
                <a:gd name="connsiteX85" fmla="*/ 7144 w 200025"/>
                <a:gd name="connsiteY85" fmla="*/ 95250 h 200025"/>
                <a:gd name="connsiteX86" fmla="*/ 104775 w 200025"/>
                <a:gd name="connsiteY86" fmla="*/ 192881 h 200025"/>
                <a:gd name="connsiteX87" fmla="*/ 97631 w 200025"/>
                <a:gd name="connsiteY87" fmla="*/ 200025 h 200025"/>
                <a:gd name="connsiteX88" fmla="*/ 73819 w 200025"/>
                <a:gd name="connsiteY88" fmla="*/ 200025 h 200025"/>
                <a:gd name="connsiteX89" fmla="*/ 66675 w 200025"/>
                <a:gd name="connsiteY89" fmla="*/ 192881 h 200025"/>
                <a:gd name="connsiteX90" fmla="*/ 73819 w 200025"/>
                <a:gd name="connsiteY90" fmla="*/ 185738 h 200025"/>
                <a:gd name="connsiteX91" fmla="*/ 97631 w 200025"/>
                <a:gd name="connsiteY91" fmla="*/ 185738 h 200025"/>
                <a:gd name="connsiteX92" fmla="*/ 104775 w 200025"/>
                <a:gd name="connsiteY92" fmla="*/ 192881 h 200025"/>
                <a:gd name="connsiteX93" fmla="*/ 30956 w 200025"/>
                <a:gd name="connsiteY93" fmla="*/ 28575 h 200025"/>
                <a:gd name="connsiteX94" fmla="*/ 38100 w 200025"/>
                <a:gd name="connsiteY94" fmla="*/ 35719 h 200025"/>
                <a:gd name="connsiteX95" fmla="*/ 30956 w 200025"/>
                <a:gd name="connsiteY95" fmla="*/ 42863 h 200025"/>
                <a:gd name="connsiteX96" fmla="*/ 26194 w 200025"/>
                <a:gd name="connsiteY96" fmla="*/ 42863 h 200025"/>
                <a:gd name="connsiteX97" fmla="*/ 14288 w 200025"/>
                <a:gd name="connsiteY97" fmla="*/ 54769 h 200025"/>
                <a:gd name="connsiteX98" fmla="*/ 14288 w 200025"/>
                <a:gd name="connsiteY98" fmla="*/ 59531 h 200025"/>
                <a:gd name="connsiteX99" fmla="*/ 7144 w 200025"/>
                <a:gd name="connsiteY99" fmla="*/ 66675 h 200025"/>
                <a:gd name="connsiteX100" fmla="*/ 0 w 200025"/>
                <a:gd name="connsiteY100" fmla="*/ 59531 h 200025"/>
                <a:gd name="connsiteX101" fmla="*/ 0 w 200025"/>
                <a:gd name="connsiteY101" fmla="*/ 54769 h 200025"/>
                <a:gd name="connsiteX102" fmla="*/ 26194 w 200025"/>
                <a:gd name="connsiteY102" fmla="*/ 28575 h 200025"/>
                <a:gd name="connsiteX103" fmla="*/ 30956 w 200025"/>
                <a:gd name="connsiteY103" fmla="*/ 28575 h 200025"/>
                <a:gd name="connsiteX104" fmla="*/ 30956 w 200025"/>
                <a:gd name="connsiteY104" fmla="*/ 200025 h 200025"/>
                <a:gd name="connsiteX105" fmla="*/ 38100 w 200025"/>
                <a:gd name="connsiteY105" fmla="*/ 192881 h 200025"/>
                <a:gd name="connsiteX106" fmla="*/ 30956 w 200025"/>
                <a:gd name="connsiteY106" fmla="*/ 185738 h 200025"/>
                <a:gd name="connsiteX107" fmla="*/ 26194 w 200025"/>
                <a:gd name="connsiteY107" fmla="*/ 185738 h 200025"/>
                <a:gd name="connsiteX108" fmla="*/ 14288 w 200025"/>
                <a:gd name="connsiteY108" fmla="*/ 173831 h 200025"/>
                <a:gd name="connsiteX109" fmla="*/ 14288 w 200025"/>
                <a:gd name="connsiteY109" fmla="*/ 169069 h 200025"/>
                <a:gd name="connsiteX110" fmla="*/ 7144 w 200025"/>
                <a:gd name="connsiteY110" fmla="*/ 161925 h 200025"/>
                <a:gd name="connsiteX111" fmla="*/ 0 w 200025"/>
                <a:gd name="connsiteY111" fmla="*/ 169069 h 200025"/>
                <a:gd name="connsiteX112" fmla="*/ 0 w 200025"/>
                <a:gd name="connsiteY112" fmla="*/ 173831 h 200025"/>
                <a:gd name="connsiteX113" fmla="*/ 26194 w 200025"/>
                <a:gd name="connsiteY113" fmla="*/ 200025 h 200025"/>
                <a:gd name="connsiteX114" fmla="*/ 30956 w 200025"/>
                <a:gd name="connsiteY114" fmla="*/ 200025 h 200025"/>
                <a:gd name="connsiteX115" fmla="*/ 133350 w 200025"/>
                <a:gd name="connsiteY115" fmla="*/ 192881 h 200025"/>
                <a:gd name="connsiteX116" fmla="*/ 140494 w 200025"/>
                <a:gd name="connsiteY116" fmla="*/ 200025 h 200025"/>
                <a:gd name="connsiteX117" fmla="*/ 145256 w 200025"/>
                <a:gd name="connsiteY117" fmla="*/ 200025 h 200025"/>
                <a:gd name="connsiteX118" fmla="*/ 171450 w 200025"/>
                <a:gd name="connsiteY118" fmla="*/ 173831 h 200025"/>
                <a:gd name="connsiteX119" fmla="*/ 171450 w 200025"/>
                <a:gd name="connsiteY119" fmla="*/ 169069 h 200025"/>
                <a:gd name="connsiteX120" fmla="*/ 164306 w 200025"/>
                <a:gd name="connsiteY120" fmla="*/ 161925 h 200025"/>
                <a:gd name="connsiteX121" fmla="*/ 157163 w 200025"/>
                <a:gd name="connsiteY121" fmla="*/ 169069 h 200025"/>
                <a:gd name="connsiteX122" fmla="*/ 157163 w 200025"/>
                <a:gd name="connsiteY122" fmla="*/ 173831 h 200025"/>
                <a:gd name="connsiteX123" fmla="*/ 145256 w 200025"/>
                <a:gd name="connsiteY123" fmla="*/ 185738 h 200025"/>
                <a:gd name="connsiteX124" fmla="*/ 140494 w 200025"/>
                <a:gd name="connsiteY124" fmla="*/ 185738 h 200025"/>
                <a:gd name="connsiteX125" fmla="*/ 133350 w 200025"/>
                <a:gd name="connsiteY125" fmla="*/ 192881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200025" h="200025">
                  <a:moveTo>
                    <a:pt x="124666" y="61077"/>
                  </a:moveTo>
                  <a:cubicBezTo>
                    <a:pt x="123977" y="60187"/>
                    <a:pt x="123232" y="59339"/>
                    <a:pt x="122433" y="58538"/>
                  </a:cubicBezTo>
                  <a:cubicBezTo>
                    <a:pt x="119460" y="55555"/>
                    <a:pt x="115830" y="53308"/>
                    <a:pt x="111833" y="51976"/>
                  </a:cubicBezTo>
                  <a:lnTo>
                    <a:pt x="98709" y="47714"/>
                  </a:lnTo>
                  <a:cubicBezTo>
                    <a:pt x="97698" y="47358"/>
                    <a:pt x="96822" y="46697"/>
                    <a:pt x="96203" y="45822"/>
                  </a:cubicBezTo>
                  <a:cubicBezTo>
                    <a:pt x="95582" y="44947"/>
                    <a:pt x="95250" y="43901"/>
                    <a:pt x="95250" y="42830"/>
                  </a:cubicBezTo>
                  <a:cubicBezTo>
                    <a:pt x="95250" y="41758"/>
                    <a:pt x="95582" y="40713"/>
                    <a:pt x="96203" y="39838"/>
                  </a:cubicBezTo>
                  <a:cubicBezTo>
                    <a:pt x="96822" y="38963"/>
                    <a:pt x="97698" y="38302"/>
                    <a:pt x="98709" y="37945"/>
                  </a:cubicBezTo>
                  <a:lnTo>
                    <a:pt x="111833" y="33683"/>
                  </a:lnTo>
                  <a:cubicBezTo>
                    <a:pt x="115774" y="32323"/>
                    <a:pt x="119347" y="30071"/>
                    <a:pt x="122272" y="27102"/>
                  </a:cubicBezTo>
                  <a:cubicBezTo>
                    <a:pt x="125118" y="24215"/>
                    <a:pt x="127276" y="20726"/>
                    <a:pt x="128588" y="16895"/>
                  </a:cubicBezTo>
                  <a:lnTo>
                    <a:pt x="128696" y="16570"/>
                  </a:lnTo>
                  <a:lnTo>
                    <a:pt x="132961" y="3457"/>
                  </a:lnTo>
                  <a:cubicBezTo>
                    <a:pt x="133319" y="2446"/>
                    <a:pt x="133981" y="1571"/>
                    <a:pt x="134856" y="952"/>
                  </a:cubicBezTo>
                  <a:cubicBezTo>
                    <a:pt x="135731" y="332"/>
                    <a:pt x="136777" y="0"/>
                    <a:pt x="137850" y="0"/>
                  </a:cubicBezTo>
                  <a:cubicBezTo>
                    <a:pt x="138923" y="0"/>
                    <a:pt x="139969" y="332"/>
                    <a:pt x="140844" y="952"/>
                  </a:cubicBezTo>
                  <a:cubicBezTo>
                    <a:pt x="141720" y="1571"/>
                    <a:pt x="142382" y="2446"/>
                    <a:pt x="142739" y="3457"/>
                  </a:cubicBezTo>
                  <a:lnTo>
                    <a:pt x="147004" y="16570"/>
                  </a:lnTo>
                  <a:cubicBezTo>
                    <a:pt x="148330" y="20557"/>
                    <a:pt x="150568" y="24180"/>
                    <a:pt x="153541" y="27150"/>
                  </a:cubicBezTo>
                  <a:cubicBezTo>
                    <a:pt x="156515" y="30121"/>
                    <a:pt x="160140" y="32358"/>
                    <a:pt x="164130" y="33683"/>
                  </a:cubicBezTo>
                  <a:lnTo>
                    <a:pt x="177254" y="37945"/>
                  </a:lnTo>
                  <a:lnTo>
                    <a:pt x="177516" y="38011"/>
                  </a:lnTo>
                  <a:cubicBezTo>
                    <a:pt x="178527" y="38367"/>
                    <a:pt x="179403" y="39028"/>
                    <a:pt x="180023" y="39903"/>
                  </a:cubicBezTo>
                  <a:cubicBezTo>
                    <a:pt x="180643" y="40778"/>
                    <a:pt x="180975" y="41824"/>
                    <a:pt x="180975" y="42895"/>
                  </a:cubicBezTo>
                  <a:cubicBezTo>
                    <a:pt x="180975" y="43967"/>
                    <a:pt x="180643" y="45012"/>
                    <a:pt x="180023" y="45887"/>
                  </a:cubicBezTo>
                  <a:cubicBezTo>
                    <a:pt x="179403" y="46762"/>
                    <a:pt x="178527" y="47423"/>
                    <a:pt x="177516" y="47780"/>
                  </a:cubicBezTo>
                  <a:lnTo>
                    <a:pt x="164392" y="52042"/>
                  </a:lnTo>
                  <a:cubicBezTo>
                    <a:pt x="160403" y="53367"/>
                    <a:pt x="156777" y="55604"/>
                    <a:pt x="153804" y="58575"/>
                  </a:cubicBezTo>
                  <a:cubicBezTo>
                    <a:pt x="150831" y="61546"/>
                    <a:pt x="148593" y="65168"/>
                    <a:pt x="147266" y="69155"/>
                  </a:cubicBezTo>
                  <a:lnTo>
                    <a:pt x="143001" y="82268"/>
                  </a:lnTo>
                  <a:cubicBezTo>
                    <a:pt x="142963" y="82377"/>
                    <a:pt x="142921" y="82485"/>
                    <a:pt x="142875" y="82591"/>
                  </a:cubicBezTo>
                  <a:cubicBezTo>
                    <a:pt x="142499" y="83465"/>
                    <a:pt x="141888" y="84221"/>
                    <a:pt x="141107" y="84773"/>
                  </a:cubicBezTo>
                  <a:cubicBezTo>
                    <a:pt x="140231" y="85393"/>
                    <a:pt x="139185" y="85725"/>
                    <a:pt x="138113" y="85725"/>
                  </a:cubicBezTo>
                  <a:cubicBezTo>
                    <a:pt x="137040" y="85725"/>
                    <a:pt x="135994" y="85393"/>
                    <a:pt x="135118" y="84773"/>
                  </a:cubicBezTo>
                  <a:cubicBezTo>
                    <a:pt x="134243" y="84154"/>
                    <a:pt x="133581" y="83279"/>
                    <a:pt x="133224" y="82268"/>
                  </a:cubicBezTo>
                  <a:lnTo>
                    <a:pt x="128959" y="69155"/>
                  </a:lnTo>
                  <a:cubicBezTo>
                    <a:pt x="127995" y="66230"/>
                    <a:pt x="126541" y="63500"/>
                    <a:pt x="124666" y="61077"/>
                  </a:cubicBezTo>
                  <a:close/>
                  <a:moveTo>
                    <a:pt x="197957" y="97281"/>
                  </a:moveTo>
                  <a:lnTo>
                    <a:pt x="190667" y="94913"/>
                  </a:lnTo>
                  <a:cubicBezTo>
                    <a:pt x="188450" y="94177"/>
                    <a:pt x="186436" y="92934"/>
                    <a:pt x="184784" y="91283"/>
                  </a:cubicBezTo>
                  <a:cubicBezTo>
                    <a:pt x="183132" y="89633"/>
                    <a:pt x="181888" y="87620"/>
                    <a:pt x="181152" y="85406"/>
                  </a:cubicBezTo>
                  <a:lnTo>
                    <a:pt x="178782" y="78120"/>
                  </a:lnTo>
                  <a:cubicBezTo>
                    <a:pt x="178584" y="77559"/>
                    <a:pt x="178217" y="77073"/>
                    <a:pt x="177730" y="76729"/>
                  </a:cubicBezTo>
                  <a:cubicBezTo>
                    <a:pt x="177244" y="76385"/>
                    <a:pt x="176663" y="76200"/>
                    <a:pt x="176067" y="76200"/>
                  </a:cubicBezTo>
                  <a:cubicBezTo>
                    <a:pt x="175471" y="76200"/>
                    <a:pt x="174889" y="76385"/>
                    <a:pt x="174403" y="76729"/>
                  </a:cubicBezTo>
                  <a:cubicBezTo>
                    <a:pt x="173917" y="77073"/>
                    <a:pt x="173549" y="77559"/>
                    <a:pt x="173351" y="78120"/>
                  </a:cubicBezTo>
                  <a:lnTo>
                    <a:pt x="170981" y="85406"/>
                  </a:lnTo>
                  <a:cubicBezTo>
                    <a:pt x="170259" y="87605"/>
                    <a:pt x="169037" y="89607"/>
                    <a:pt x="167412" y="91257"/>
                  </a:cubicBezTo>
                  <a:cubicBezTo>
                    <a:pt x="165787" y="92906"/>
                    <a:pt x="163802" y="94157"/>
                    <a:pt x="161613" y="94913"/>
                  </a:cubicBezTo>
                  <a:lnTo>
                    <a:pt x="154322" y="97281"/>
                  </a:lnTo>
                  <a:cubicBezTo>
                    <a:pt x="153760" y="97479"/>
                    <a:pt x="153273" y="97846"/>
                    <a:pt x="152929" y="98332"/>
                  </a:cubicBezTo>
                  <a:cubicBezTo>
                    <a:pt x="152585" y="98818"/>
                    <a:pt x="152400" y="99399"/>
                    <a:pt x="152400" y="99994"/>
                  </a:cubicBezTo>
                  <a:cubicBezTo>
                    <a:pt x="152400" y="100590"/>
                    <a:pt x="152585" y="101171"/>
                    <a:pt x="152929" y="101657"/>
                  </a:cubicBezTo>
                  <a:cubicBezTo>
                    <a:pt x="153273" y="102142"/>
                    <a:pt x="153760" y="102510"/>
                    <a:pt x="154322" y="102708"/>
                  </a:cubicBezTo>
                  <a:lnTo>
                    <a:pt x="161613" y="105076"/>
                  </a:lnTo>
                  <a:cubicBezTo>
                    <a:pt x="163833" y="105816"/>
                    <a:pt x="165849" y="107064"/>
                    <a:pt x="167502" y="108721"/>
                  </a:cubicBezTo>
                  <a:cubicBezTo>
                    <a:pt x="169154" y="110378"/>
                    <a:pt x="170396" y="112398"/>
                    <a:pt x="171127" y="114619"/>
                  </a:cubicBezTo>
                  <a:lnTo>
                    <a:pt x="173497" y="121905"/>
                  </a:lnTo>
                  <a:cubicBezTo>
                    <a:pt x="173695" y="122466"/>
                    <a:pt x="174063" y="122953"/>
                    <a:pt x="174549" y="123296"/>
                  </a:cubicBezTo>
                  <a:cubicBezTo>
                    <a:pt x="175035" y="123640"/>
                    <a:pt x="175616" y="123825"/>
                    <a:pt x="176213" y="123825"/>
                  </a:cubicBezTo>
                  <a:cubicBezTo>
                    <a:pt x="176809" y="123825"/>
                    <a:pt x="177390" y="123640"/>
                    <a:pt x="177876" y="123296"/>
                  </a:cubicBezTo>
                  <a:cubicBezTo>
                    <a:pt x="178362" y="122953"/>
                    <a:pt x="178730" y="122466"/>
                    <a:pt x="178928" y="121905"/>
                  </a:cubicBezTo>
                  <a:lnTo>
                    <a:pt x="181298" y="114619"/>
                  </a:lnTo>
                  <a:cubicBezTo>
                    <a:pt x="182035" y="112405"/>
                    <a:pt x="183278" y="110392"/>
                    <a:pt x="184930" y="108741"/>
                  </a:cubicBezTo>
                  <a:cubicBezTo>
                    <a:pt x="186581" y="107091"/>
                    <a:pt x="188596" y="105848"/>
                    <a:pt x="190812" y="105112"/>
                  </a:cubicBezTo>
                  <a:lnTo>
                    <a:pt x="198103" y="102744"/>
                  </a:lnTo>
                  <a:cubicBezTo>
                    <a:pt x="198665" y="102546"/>
                    <a:pt x="199152" y="102179"/>
                    <a:pt x="199496" y="101693"/>
                  </a:cubicBezTo>
                  <a:cubicBezTo>
                    <a:pt x="199840" y="101207"/>
                    <a:pt x="200025" y="100626"/>
                    <a:pt x="200025" y="100031"/>
                  </a:cubicBezTo>
                  <a:cubicBezTo>
                    <a:pt x="200025" y="99435"/>
                    <a:pt x="199840" y="98854"/>
                    <a:pt x="199496" y="98368"/>
                  </a:cubicBezTo>
                  <a:cubicBezTo>
                    <a:pt x="199152" y="97883"/>
                    <a:pt x="198665" y="97515"/>
                    <a:pt x="198103" y="97317"/>
                  </a:cubicBezTo>
                  <a:lnTo>
                    <a:pt x="197957" y="97281"/>
                  </a:lnTo>
                  <a:close/>
                  <a:moveTo>
                    <a:pt x="88392" y="33995"/>
                  </a:moveTo>
                  <a:cubicBezTo>
                    <a:pt x="90241" y="31507"/>
                    <a:pt x="92783" y="29621"/>
                    <a:pt x="95701" y="28575"/>
                  </a:cubicBezTo>
                  <a:lnTo>
                    <a:pt x="73819" y="28575"/>
                  </a:lnTo>
                  <a:cubicBezTo>
                    <a:pt x="69874" y="28575"/>
                    <a:pt x="66675" y="31773"/>
                    <a:pt x="66675" y="35719"/>
                  </a:cubicBezTo>
                  <a:cubicBezTo>
                    <a:pt x="66675" y="39664"/>
                    <a:pt x="69874" y="42863"/>
                    <a:pt x="73819" y="42863"/>
                  </a:cubicBezTo>
                  <a:lnTo>
                    <a:pt x="85729" y="42863"/>
                  </a:lnTo>
                  <a:cubicBezTo>
                    <a:pt x="85727" y="42764"/>
                    <a:pt x="85725" y="42666"/>
                    <a:pt x="85725" y="42568"/>
                  </a:cubicBezTo>
                  <a:cubicBezTo>
                    <a:pt x="85733" y="39507"/>
                    <a:pt x="86662" y="36520"/>
                    <a:pt x="88392" y="33995"/>
                  </a:cubicBezTo>
                  <a:close/>
                  <a:moveTo>
                    <a:pt x="7144" y="95250"/>
                  </a:moveTo>
                  <a:cubicBezTo>
                    <a:pt x="11089" y="95250"/>
                    <a:pt x="14288" y="98449"/>
                    <a:pt x="14288" y="102394"/>
                  </a:cubicBezTo>
                  <a:lnTo>
                    <a:pt x="14288" y="126206"/>
                  </a:lnTo>
                  <a:cubicBezTo>
                    <a:pt x="14288" y="130152"/>
                    <a:pt x="11089" y="133350"/>
                    <a:pt x="7144" y="133350"/>
                  </a:cubicBezTo>
                  <a:cubicBezTo>
                    <a:pt x="3198" y="133350"/>
                    <a:pt x="0" y="130152"/>
                    <a:pt x="0" y="126206"/>
                  </a:cubicBezTo>
                  <a:lnTo>
                    <a:pt x="0" y="102394"/>
                  </a:lnTo>
                  <a:cubicBezTo>
                    <a:pt x="0" y="98449"/>
                    <a:pt x="3198" y="95250"/>
                    <a:pt x="7144" y="95250"/>
                  </a:cubicBezTo>
                  <a:close/>
                  <a:moveTo>
                    <a:pt x="104775" y="192881"/>
                  </a:moveTo>
                  <a:cubicBezTo>
                    <a:pt x="104775" y="196827"/>
                    <a:pt x="101577" y="200025"/>
                    <a:pt x="97631" y="200025"/>
                  </a:cubicBezTo>
                  <a:lnTo>
                    <a:pt x="73819" y="200025"/>
                  </a:lnTo>
                  <a:cubicBezTo>
                    <a:pt x="69874" y="200025"/>
                    <a:pt x="66675" y="196827"/>
                    <a:pt x="66675" y="192881"/>
                  </a:cubicBezTo>
                  <a:cubicBezTo>
                    <a:pt x="66675" y="188936"/>
                    <a:pt x="69874" y="185738"/>
                    <a:pt x="73819" y="185738"/>
                  </a:cubicBezTo>
                  <a:lnTo>
                    <a:pt x="97631" y="185738"/>
                  </a:lnTo>
                  <a:cubicBezTo>
                    <a:pt x="101577" y="185738"/>
                    <a:pt x="104775" y="188936"/>
                    <a:pt x="104775" y="192881"/>
                  </a:cubicBezTo>
                  <a:close/>
                  <a:moveTo>
                    <a:pt x="30956" y="28575"/>
                  </a:moveTo>
                  <a:cubicBezTo>
                    <a:pt x="34902" y="28575"/>
                    <a:pt x="38100" y="31773"/>
                    <a:pt x="38100" y="35719"/>
                  </a:cubicBezTo>
                  <a:cubicBezTo>
                    <a:pt x="38100" y="39664"/>
                    <a:pt x="34902" y="42863"/>
                    <a:pt x="30956" y="42863"/>
                  </a:cubicBezTo>
                  <a:lnTo>
                    <a:pt x="26194" y="42863"/>
                  </a:lnTo>
                  <a:cubicBezTo>
                    <a:pt x="19618" y="42863"/>
                    <a:pt x="14288" y="48193"/>
                    <a:pt x="14288" y="54769"/>
                  </a:cubicBezTo>
                  <a:lnTo>
                    <a:pt x="14288" y="59531"/>
                  </a:lnTo>
                  <a:cubicBezTo>
                    <a:pt x="14288" y="63477"/>
                    <a:pt x="11089" y="66675"/>
                    <a:pt x="7144" y="66675"/>
                  </a:cubicBezTo>
                  <a:cubicBezTo>
                    <a:pt x="3198" y="66675"/>
                    <a:pt x="0" y="63477"/>
                    <a:pt x="0" y="59531"/>
                  </a:cubicBezTo>
                  <a:lnTo>
                    <a:pt x="0" y="54769"/>
                  </a:lnTo>
                  <a:cubicBezTo>
                    <a:pt x="0" y="40302"/>
                    <a:pt x="11727" y="28575"/>
                    <a:pt x="26194" y="28575"/>
                  </a:cubicBezTo>
                  <a:lnTo>
                    <a:pt x="30956" y="28575"/>
                  </a:lnTo>
                  <a:close/>
                  <a:moveTo>
                    <a:pt x="30956" y="200025"/>
                  </a:moveTo>
                  <a:cubicBezTo>
                    <a:pt x="34902" y="200025"/>
                    <a:pt x="38100" y="196827"/>
                    <a:pt x="38100" y="192881"/>
                  </a:cubicBezTo>
                  <a:cubicBezTo>
                    <a:pt x="38100" y="188936"/>
                    <a:pt x="34902" y="185738"/>
                    <a:pt x="30956" y="185738"/>
                  </a:cubicBezTo>
                  <a:lnTo>
                    <a:pt x="26194" y="185738"/>
                  </a:lnTo>
                  <a:cubicBezTo>
                    <a:pt x="19618" y="185738"/>
                    <a:pt x="14288" y="180407"/>
                    <a:pt x="14288" y="173831"/>
                  </a:cubicBezTo>
                  <a:lnTo>
                    <a:pt x="14288" y="169069"/>
                  </a:lnTo>
                  <a:cubicBezTo>
                    <a:pt x="14288" y="165124"/>
                    <a:pt x="11089" y="161925"/>
                    <a:pt x="7144" y="161925"/>
                  </a:cubicBezTo>
                  <a:cubicBezTo>
                    <a:pt x="3198" y="161925"/>
                    <a:pt x="0" y="165124"/>
                    <a:pt x="0" y="169069"/>
                  </a:cubicBezTo>
                  <a:lnTo>
                    <a:pt x="0" y="173831"/>
                  </a:lnTo>
                  <a:cubicBezTo>
                    <a:pt x="0" y="188298"/>
                    <a:pt x="11727" y="200025"/>
                    <a:pt x="26194" y="200025"/>
                  </a:cubicBezTo>
                  <a:lnTo>
                    <a:pt x="30956" y="200025"/>
                  </a:lnTo>
                  <a:close/>
                  <a:moveTo>
                    <a:pt x="133350" y="192881"/>
                  </a:moveTo>
                  <a:cubicBezTo>
                    <a:pt x="133350" y="196827"/>
                    <a:pt x="136549" y="200025"/>
                    <a:pt x="140494" y="200025"/>
                  </a:cubicBezTo>
                  <a:lnTo>
                    <a:pt x="145256" y="200025"/>
                  </a:lnTo>
                  <a:cubicBezTo>
                    <a:pt x="159723" y="200025"/>
                    <a:pt x="171450" y="188298"/>
                    <a:pt x="171450" y="173831"/>
                  </a:cubicBezTo>
                  <a:lnTo>
                    <a:pt x="171450" y="169069"/>
                  </a:lnTo>
                  <a:cubicBezTo>
                    <a:pt x="171450" y="165124"/>
                    <a:pt x="168252" y="161925"/>
                    <a:pt x="164306" y="161925"/>
                  </a:cubicBezTo>
                  <a:cubicBezTo>
                    <a:pt x="160361" y="161925"/>
                    <a:pt x="157163" y="165124"/>
                    <a:pt x="157163" y="169069"/>
                  </a:cubicBezTo>
                  <a:lnTo>
                    <a:pt x="157163" y="173831"/>
                  </a:lnTo>
                  <a:cubicBezTo>
                    <a:pt x="157163" y="180407"/>
                    <a:pt x="151832" y="185738"/>
                    <a:pt x="145256" y="185738"/>
                  </a:cubicBezTo>
                  <a:lnTo>
                    <a:pt x="140494" y="185738"/>
                  </a:lnTo>
                  <a:cubicBezTo>
                    <a:pt x="136549" y="185738"/>
                    <a:pt x="133350" y="188936"/>
                    <a:pt x="133350" y="192881"/>
                  </a:cubicBezTo>
                  <a:close/>
                </a:path>
              </a:pathLst>
            </a:custGeom>
            <a:solidFill>
              <a:schemeClr val="tx1"/>
            </a:solidFill>
            <a:ln>
              <a:noFill/>
            </a:ln>
          </p:spPr>
          <p:txBody>
            <a:bodyPr vert="horz" wrap="square" lIns="75990" tIns="37995" rIns="75990" bIns="37995" numCol="1" anchor="t" anchorCtr="0" compatLnSpc="1">
              <a:prstTxWarp prst="textNoShape">
                <a:avLst/>
              </a:prstTxWarp>
            </a:bodyPr>
            <a:lstStyle/>
            <a:p>
              <a:pPr defTabSz="759918">
                <a:defRPr/>
              </a:pPr>
              <a:endParaRPr lang="en-US" sz="1467" b="1">
                <a:solidFill>
                  <a:srgbClr val="FFFFFF"/>
                </a:solidFill>
                <a:latin typeface="Segoe Sans Display Semibold" pitchFamily="2" charset="0"/>
                <a:cs typeface="Segoe Sans Display Semibold" pitchFamily="2" charset="0"/>
              </a:endParaRPr>
            </a:p>
          </p:txBody>
        </p:sp>
      </p:grpSp>
      <p:grpSp>
        <p:nvGrpSpPr>
          <p:cNvPr id="22" name="Group 21">
            <a:extLst>
              <a:ext uri="{FF2B5EF4-FFF2-40B4-BE49-F238E27FC236}">
                <a16:creationId xmlns:a16="http://schemas.microsoft.com/office/drawing/2014/main" id="{364F41DA-455B-7FBC-D339-7B2700295A31}"/>
              </a:ext>
            </a:extLst>
          </p:cNvPr>
          <p:cNvGrpSpPr/>
          <p:nvPr/>
        </p:nvGrpSpPr>
        <p:grpSpPr>
          <a:xfrm>
            <a:off x="8305881" y="3749925"/>
            <a:ext cx="2623580" cy="2159771"/>
            <a:chOff x="8142895" y="3372513"/>
            <a:chExt cx="2572371" cy="2117615"/>
          </a:xfrm>
        </p:grpSpPr>
        <p:sp>
          <p:nvSpPr>
            <p:cNvPr id="53" name="Rectangle 52">
              <a:extLst>
                <a:ext uri="{FF2B5EF4-FFF2-40B4-BE49-F238E27FC236}">
                  <a16:creationId xmlns:a16="http://schemas.microsoft.com/office/drawing/2014/main" id="{D970DF4D-EBA0-AF91-0AD2-DA12166F6FC7}"/>
                </a:ext>
              </a:extLst>
            </p:cNvPr>
            <p:cNvSpPr/>
            <p:nvPr/>
          </p:nvSpPr>
          <p:spPr bwMode="auto">
            <a:xfrm>
              <a:off x="8528595" y="4094930"/>
              <a:ext cx="2186671" cy="2308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business knowledge</a:t>
              </a:r>
            </a:p>
          </p:txBody>
        </p:sp>
        <p:sp>
          <p:nvSpPr>
            <p:cNvPr id="54" name="Rectangle 53">
              <a:extLst>
                <a:ext uri="{FF2B5EF4-FFF2-40B4-BE49-F238E27FC236}">
                  <a16:creationId xmlns:a16="http://schemas.microsoft.com/office/drawing/2014/main" id="{45C87690-098A-38C0-C172-C1BC2CE40BCD}"/>
                </a:ext>
              </a:extLst>
            </p:cNvPr>
            <p:cNvSpPr/>
            <p:nvPr/>
          </p:nvSpPr>
          <p:spPr bwMode="auto">
            <a:xfrm>
              <a:off x="8528595" y="4483639"/>
              <a:ext cx="2186671"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apps </a:t>
              </a:r>
            </a:p>
          </p:txBody>
        </p:sp>
        <p:sp>
          <p:nvSpPr>
            <p:cNvPr id="55" name="Rectangle 54">
              <a:extLst>
                <a:ext uri="{FF2B5EF4-FFF2-40B4-BE49-F238E27FC236}">
                  <a16:creationId xmlns:a16="http://schemas.microsoft.com/office/drawing/2014/main" id="{DB967F51-9C35-5797-9DC7-7350AC48CB86}"/>
                </a:ext>
              </a:extLst>
            </p:cNvPr>
            <p:cNvSpPr/>
            <p:nvPr/>
          </p:nvSpPr>
          <p:spPr bwMode="auto">
            <a:xfrm>
              <a:off x="8528595" y="4862809"/>
              <a:ext cx="2186671"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workflows</a:t>
              </a:r>
            </a:p>
          </p:txBody>
        </p:sp>
        <p:sp>
          <p:nvSpPr>
            <p:cNvPr id="59" name="Rectangle 58">
              <a:extLst>
                <a:ext uri="{FF2B5EF4-FFF2-40B4-BE49-F238E27FC236}">
                  <a16:creationId xmlns:a16="http://schemas.microsoft.com/office/drawing/2014/main" id="{020F36B5-C1E6-8694-03F1-C7493309FD18}"/>
                </a:ext>
              </a:extLst>
            </p:cNvPr>
            <p:cNvSpPr/>
            <p:nvPr/>
          </p:nvSpPr>
          <p:spPr bwMode="auto">
            <a:xfrm>
              <a:off x="8528595" y="5254679"/>
              <a:ext cx="2186671" cy="2354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automation</a:t>
              </a:r>
            </a:p>
          </p:txBody>
        </p:sp>
        <p:sp>
          <p:nvSpPr>
            <p:cNvPr id="65" name="TextBox 64">
              <a:extLst>
                <a:ext uri="{FF2B5EF4-FFF2-40B4-BE49-F238E27FC236}">
                  <a16:creationId xmlns:a16="http://schemas.microsoft.com/office/drawing/2014/main" id="{B2A06E55-62C9-CF0C-8199-F63C9E5FD2D0}"/>
                </a:ext>
              </a:extLst>
            </p:cNvPr>
            <p:cNvSpPr txBox="1"/>
            <p:nvPr/>
          </p:nvSpPr>
          <p:spPr>
            <a:xfrm>
              <a:off x="8142895" y="3372513"/>
              <a:ext cx="2240279" cy="615609"/>
            </a:xfrm>
            <a:prstGeom prst="rect">
              <a:avLst/>
            </a:prstGeom>
            <a:noFill/>
          </p:spPr>
          <p:txBody>
            <a:bodyPr wrap="square" lIns="0" tIns="0" rIns="0" bIns="0" rtlCol="0" anchor="ctr">
              <a:spAutoFit/>
            </a:bodyPr>
            <a:lstStyle>
              <a:defPPr>
                <a:defRPr lang="en-US"/>
              </a:defPPr>
              <a:lvl1pPr marR="0" lvl="0" indent="0" algn="ctr" fontAlgn="auto">
                <a:lnSpc>
                  <a:spcPct val="100000"/>
                </a:lnSpc>
                <a:spcBef>
                  <a:spcPts val="0"/>
                </a:spcBef>
                <a:spcAft>
                  <a:spcPts val="0"/>
                </a:spcAft>
                <a:buClrTx/>
                <a:buSzTx/>
                <a:buFontTx/>
                <a:buNone/>
                <a:tabLst/>
                <a:defRPr kumimoji="0" sz="1200" b="0" i="0" u="none" strike="noStrike" kern="0" cap="none" spc="0" normalizeH="0" baseline="0">
                  <a:ln>
                    <a:noFill/>
                  </a:ln>
                  <a:gradFill>
                    <a:gsLst>
                      <a:gs pos="2917">
                        <a:srgbClr val="000000"/>
                      </a:gs>
                      <a:gs pos="30000">
                        <a:srgbClr val="000000"/>
                      </a:gs>
                    </a:gsLst>
                    <a:lin ang="5400000" scaled="0"/>
                  </a:gradFill>
                  <a:effectLst/>
                  <a:uLnTx/>
                  <a:uFillTx/>
                  <a:latin typeface="Segoe UI Semibold"/>
                </a:defRPr>
              </a:lvl1pPr>
            </a:lstStyle>
            <a:p>
              <a:pPr algn="l" defTabSz="932597">
                <a:defRPr/>
              </a:pPr>
              <a:r>
                <a:rPr lang="en-US" sz="2040">
                  <a:solidFill>
                    <a:schemeClr val="tx1"/>
                  </a:solidFill>
                </a:rPr>
                <a:t>Your custom engine agents</a:t>
              </a:r>
              <a:endParaRPr lang="en-US" sz="2040">
                <a:solidFill>
                  <a:schemeClr val="tx1"/>
                </a:solidFill>
                <a:cs typeface="Segoe UI Semibold"/>
              </a:endParaRPr>
            </a:p>
          </p:txBody>
        </p:sp>
        <p:sp>
          <p:nvSpPr>
            <p:cNvPr id="15" name="Graphic 14">
              <a:extLst>
                <a:ext uri="{FF2B5EF4-FFF2-40B4-BE49-F238E27FC236}">
                  <a16:creationId xmlns:a16="http://schemas.microsoft.com/office/drawing/2014/main" id="{F6452BBD-617D-BBC5-F41C-4D50AF86DFE3}"/>
                </a:ext>
              </a:extLst>
            </p:cNvPr>
            <p:cNvSpPr>
              <a:spLocks noChangeAspect="1"/>
            </p:cNvSpPr>
            <p:nvPr/>
          </p:nvSpPr>
          <p:spPr>
            <a:xfrm>
              <a:off x="8153880" y="4491929"/>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
          <p:nvSpPr>
            <p:cNvPr id="16" name="Graphic 14">
              <a:extLst>
                <a:ext uri="{FF2B5EF4-FFF2-40B4-BE49-F238E27FC236}">
                  <a16:creationId xmlns:a16="http://schemas.microsoft.com/office/drawing/2014/main" id="{581423A1-5960-C50E-32CA-680DE91B1B01}"/>
                </a:ext>
              </a:extLst>
            </p:cNvPr>
            <p:cNvSpPr>
              <a:spLocks noChangeAspect="1"/>
            </p:cNvSpPr>
            <p:nvPr/>
          </p:nvSpPr>
          <p:spPr>
            <a:xfrm>
              <a:off x="8153880" y="4884321"/>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
          <p:nvSpPr>
            <p:cNvPr id="17" name="Graphic 14">
              <a:extLst>
                <a:ext uri="{FF2B5EF4-FFF2-40B4-BE49-F238E27FC236}">
                  <a16:creationId xmlns:a16="http://schemas.microsoft.com/office/drawing/2014/main" id="{3F92C1AE-FF55-CC27-45B9-0280E892480C}"/>
                </a:ext>
              </a:extLst>
            </p:cNvPr>
            <p:cNvSpPr>
              <a:spLocks noChangeAspect="1"/>
            </p:cNvSpPr>
            <p:nvPr/>
          </p:nvSpPr>
          <p:spPr>
            <a:xfrm>
              <a:off x="8153880" y="5276713"/>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
          <p:nvSpPr>
            <p:cNvPr id="18" name="Graphic 14">
              <a:extLst>
                <a:ext uri="{FF2B5EF4-FFF2-40B4-BE49-F238E27FC236}">
                  <a16:creationId xmlns:a16="http://schemas.microsoft.com/office/drawing/2014/main" id="{D799D7B3-E432-2728-CBF9-6A43B63F8E74}"/>
                </a:ext>
              </a:extLst>
            </p:cNvPr>
            <p:cNvSpPr>
              <a:spLocks noChangeAspect="1"/>
            </p:cNvSpPr>
            <p:nvPr/>
          </p:nvSpPr>
          <p:spPr>
            <a:xfrm>
              <a:off x="8149725" y="4104930"/>
              <a:ext cx="209151" cy="209151"/>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grpSp>
      <p:sp>
        <p:nvSpPr>
          <p:cNvPr id="3" name="Rectangle 2">
            <a:extLst>
              <a:ext uri="{FF2B5EF4-FFF2-40B4-BE49-F238E27FC236}">
                <a16:creationId xmlns:a16="http://schemas.microsoft.com/office/drawing/2014/main" id="{020F36B5-C1E6-8694-03F1-C7493309FD18}"/>
              </a:ext>
            </a:extLst>
          </p:cNvPr>
          <p:cNvSpPr/>
          <p:nvPr/>
        </p:nvSpPr>
        <p:spPr bwMode="auto">
          <a:xfrm>
            <a:off x="8699258" y="5669560"/>
            <a:ext cx="2230202" cy="24013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264196" fontAlgn="base">
              <a:spcBef>
                <a:spcPts val="850"/>
              </a:spcBef>
              <a:spcAft>
                <a:spcPct val="0"/>
              </a:spcAft>
              <a:defRPr/>
            </a:pPr>
            <a:r>
              <a:rPr lang="en-US" sz="1530" b="1">
                <a:solidFill>
                  <a:schemeClr val="tx1"/>
                </a:solidFill>
                <a:latin typeface="Segoe UI Semibold"/>
                <a:ea typeface="Segoe UI" pitchFamily="34" charset="0"/>
                <a:cs typeface="Segoe Sans Display Semibold"/>
              </a:rPr>
              <a:t>Your automation</a:t>
            </a:r>
          </a:p>
        </p:txBody>
      </p:sp>
      <p:sp>
        <p:nvSpPr>
          <p:cNvPr id="13" name="Graphic 14">
            <a:extLst>
              <a:ext uri="{FF2B5EF4-FFF2-40B4-BE49-F238E27FC236}">
                <a16:creationId xmlns:a16="http://schemas.microsoft.com/office/drawing/2014/main" id="{3F92C1AE-FF55-CC27-45B9-0280E892480C}"/>
              </a:ext>
            </a:extLst>
          </p:cNvPr>
          <p:cNvSpPr>
            <a:spLocks noChangeAspect="1"/>
          </p:cNvSpPr>
          <p:nvPr/>
        </p:nvSpPr>
        <p:spPr>
          <a:xfrm>
            <a:off x="8317084" y="5692032"/>
            <a:ext cx="213315" cy="213315"/>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1979" tIns="121584" rIns="151979" bIns="12158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
        <p:nvSpPr>
          <p:cNvPr id="27" name="Rectangle 26">
            <a:extLst>
              <a:ext uri="{FF2B5EF4-FFF2-40B4-BE49-F238E27FC236}">
                <a16:creationId xmlns:a16="http://schemas.microsoft.com/office/drawing/2014/main" id="{596FDA4A-E45B-E09D-019B-33E3CA57A2F2}"/>
              </a:ext>
            </a:extLst>
          </p:cNvPr>
          <p:cNvSpPr/>
          <p:nvPr/>
        </p:nvSpPr>
        <p:spPr bwMode="auto">
          <a:xfrm>
            <a:off x="8709675" y="6018514"/>
            <a:ext cx="2831535" cy="2308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264196">
              <a:spcBef>
                <a:spcPts val="850"/>
              </a:spcBef>
              <a:spcAft>
                <a:spcPct val="0"/>
              </a:spcAft>
              <a:defRPr/>
            </a:pPr>
            <a:r>
              <a:rPr lang="en-US" sz="1500" b="1">
                <a:solidFill>
                  <a:schemeClr val="tx1"/>
                </a:solidFill>
                <a:latin typeface="Segoe UI Semibold"/>
                <a:ea typeface="Segoe UI" pitchFamily="34" charset="0"/>
                <a:cs typeface="Segoe Sans Display Semibold"/>
              </a:rPr>
              <a:t>Your AI model and orchestrator</a:t>
            </a:r>
            <a:endParaRPr lang="en-US">
              <a:solidFill>
                <a:schemeClr val="tx1"/>
              </a:solidFill>
            </a:endParaRPr>
          </a:p>
        </p:txBody>
      </p:sp>
      <p:sp>
        <p:nvSpPr>
          <p:cNvPr id="29" name="Graphic 14">
            <a:extLst>
              <a:ext uri="{FF2B5EF4-FFF2-40B4-BE49-F238E27FC236}">
                <a16:creationId xmlns:a16="http://schemas.microsoft.com/office/drawing/2014/main" id="{EE2DF932-7953-C698-C039-C5A00053C925}"/>
              </a:ext>
            </a:extLst>
          </p:cNvPr>
          <p:cNvSpPr>
            <a:spLocks noChangeAspect="1"/>
          </p:cNvSpPr>
          <p:nvPr/>
        </p:nvSpPr>
        <p:spPr>
          <a:xfrm>
            <a:off x="8327502" y="6040986"/>
            <a:ext cx="213315" cy="213315"/>
          </a:xfrm>
          <a:custGeom>
            <a:avLst/>
            <a:gdLst>
              <a:gd name="connsiteX0" fmla="*/ 543144 w 1086288"/>
              <a:gd name="connsiteY0" fmla="*/ 0 h 1086288"/>
              <a:gd name="connsiteX1" fmla="*/ 1086288 w 1086288"/>
              <a:gd name="connsiteY1" fmla="*/ 543144 h 1086288"/>
              <a:gd name="connsiteX2" fmla="*/ 543144 w 1086288"/>
              <a:gd name="connsiteY2" fmla="*/ 1086288 h 1086288"/>
              <a:gd name="connsiteX3" fmla="*/ 0 w 1086288"/>
              <a:gd name="connsiteY3" fmla="*/ 543144 h 1086288"/>
              <a:gd name="connsiteX4" fmla="*/ 543144 w 1086288"/>
              <a:gd name="connsiteY4" fmla="*/ 0 h 1086288"/>
              <a:gd name="connsiteX5" fmla="*/ 718020 w 1086288"/>
              <a:gd name="connsiteY5" fmla="*/ 378554 h 1086288"/>
              <a:gd name="connsiteX6" fmla="*/ 475251 w 1086288"/>
              <a:gd name="connsiteY6" fmla="*/ 621319 h 1086288"/>
              <a:gd name="connsiteX7" fmla="*/ 368270 w 1086288"/>
              <a:gd name="connsiteY7" fmla="*/ 514341 h 1086288"/>
              <a:gd name="connsiteX8" fmla="*/ 310661 w 1086288"/>
              <a:gd name="connsiteY8" fmla="*/ 514341 h 1086288"/>
              <a:gd name="connsiteX9" fmla="*/ 310661 w 1086288"/>
              <a:gd name="connsiteY9" fmla="*/ 571947 h 1086288"/>
              <a:gd name="connsiteX10" fmla="*/ 446448 w 1086288"/>
              <a:gd name="connsiteY10" fmla="*/ 707733 h 1086288"/>
              <a:gd name="connsiteX11" fmla="*/ 504054 w 1086288"/>
              <a:gd name="connsiteY11" fmla="*/ 707733 h 1086288"/>
              <a:gd name="connsiteX12" fmla="*/ 775626 w 1086288"/>
              <a:gd name="connsiteY12" fmla="*/ 436161 h 1086288"/>
              <a:gd name="connsiteX13" fmla="*/ 775626 w 1086288"/>
              <a:gd name="connsiteY13" fmla="*/ 378554 h 1086288"/>
              <a:gd name="connsiteX14" fmla="*/ 718020 w 1086288"/>
              <a:gd name="connsiteY14" fmla="*/ 378554 h 108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6288" h="1086288">
                <a:moveTo>
                  <a:pt x="543144" y="0"/>
                </a:moveTo>
                <a:cubicBezTo>
                  <a:pt x="843112" y="0"/>
                  <a:pt x="1086288" y="243174"/>
                  <a:pt x="1086288" y="543144"/>
                </a:cubicBezTo>
                <a:cubicBezTo>
                  <a:pt x="1086288" y="843112"/>
                  <a:pt x="843112" y="1086288"/>
                  <a:pt x="543144" y="1086288"/>
                </a:cubicBezTo>
                <a:cubicBezTo>
                  <a:pt x="243174" y="1086288"/>
                  <a:pt x="0" y="843112"/>
                  <a:pt x="0" y="543144"/>
                </a:cubicBezTo>
                <a:cubicBezTo>
                  <a:pt x="0" y="243174"/>
                  <a:pt x="243174" y="0"/>
                  <a:pt x="543144" y="0"/>
                </a:cubicBezTo>
                <a:close/>
                <a:moveTo>
                  <a:pt x="718020" y="378554"/>
                </a:moveTo>
                <a:lnTo>
                  <a:pt x="475251" y="621319"/>
                </a:lnTo>
                <a:lnTo>
                  <a:pt x="368270" y="514341"/>
                </a:lnTo>
                <a:cubicBezTo>
                  <a:pt x="352362" y="498433"/>
                  <a:pt x="326569" y="498433"/>
                  <a:pt x="310661" y="514341"/>
                </a:cubicBezTo>
                <a:cubicBezTo>
                  <a:pt x="294752" y="530250"/>
                  <a:pt x="294752" y="556038"/>
                  <a:pt x="310661" y="571947"/>
                </a:cubicBezTo>
                <a:lnTo>
                  <a:pt x="446448" y="707733"/>
                </a:lnTo>
                <a:cubicBezTo>
                  <a:pt x="462357" y="723642"/>
                  <a:pt x="488145" y="723642"/>
                  <a:pt x="504054" y="707733"/>
                </a:cubicBezTo>
                <a:lnTo>
                  <a:pt x="775626" y="436161"/>
                </a:lnTo>
                <a:cubicBezTo>
                  <a:pt x="791535" y="420255"/>
                  <a:pt x="791535" y="394462"/>
                  <a:pt x="775626" y="378554"/>
                </a:cubicBezTo>
                <a:cubicBezTo>
                  <a:pt x="759718" y="362645"/>
                  <a:pt x="733929" y="362645"/>
                  <a:pt x="718020" y="378554"/>
                </a:cubicBezTo>
                <a:close/>
              </a:path>
            </a:pathLst>
          </a:custGeom>
          <a:gradFill>
            <a:gsLst>
              <a:gs pos="0">
                <a:srgbClr val="C03BC4"/>
              </a:gs>
              <a:gs pos="80000">
                <a:srgbClr val="0078D4"/>
              </a:gs>
            </a:gsLst>
            <a:path path="circle">
              <a:fillToRect l="100000" t="10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1979" tIns="121584" rIns="151979" bIns="121584" numCol="1" spcCol="0" rtlCol="0" fromWordArt="0" anchor="t" anchorCtr="0" forceAA="0" compatLnSpc="1">
            <a:prstTxWarp prst="textNoShape">
              <a:avLst/>
            </a:prstTxWarp>
            <a:noAutofit/>
          </a:bodyPr>
          <a:lstStyle/>
          <a:p>
            <a:pPr defTabSz="774965" fontAlgn="base">
              <a:spcBef>
                <a:spcPct val="0"/>
              </a:spcBef>
              <a:spcAft>
                <a:spcPct val="0"/>
              </a:spcAft>
              <a:defRPr/>
            </a:pPr>
            <a:endParaRPr lang="en-US" sz="1632">
              <a:solidFill>
                <a:schemeClr val="tx1"/>
              </a:solidFill>
              <a:latin typeface="Segoe UI"/>
              <a:cs typeface="Segoe UI" pitchFamily="34" charset="0"/>
            </a:endParaRPr>
          </a:p>
        </p:txBody>
      </p:sp>
    </p:spTree>
    <p:extLst>
      <p:ext uri="{BB962C8B-B14F-4D97-AF65-F5344CB8AC3E}">
        <p14:creationId xmlns:p14="http://schemas.microsoft.com/office/powerpoint/2010/main" val="23385337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5A49A-B807-D629-B68F-CAAAD0812F75}"/>
              </a:ext>
            </a:extLst>
          </p:cNvPr>
          <p:cNvSpPr>
            <a:spLocks noGrp="1"/>
          </p:cNvSpPr>
          <p:nvPr>
            <p:ph type="title"/>
          </p:nvPr>
        </p:nvSpPr>
        <p:spPr>
          <a:xfrm>
            <a:off x="600855" y="466302"/>
            <a:ext cx="11237870" cy="576340"/>
          </a:xfrm>
        </p:spPr>
        <p:txBody>
          <a:bodyPr/>
          <a:lstStyle/>
          <a:p>
            <a:pPr algn="ctr">
              <a:defRPr/>
            </a:pPr>
            <a:r>
              <a:rPr lang="en-US"/>
              <a:t>Building your custom engine agents</a:t>
            </a:r>
          </a:p>
        </p:txBody>
      </p:sp>
      <p:grpSp>
        <p:nvGrpSpPr>
          <p:cNvPr id="3" name="Group 2">
            <a:extLst>
              <a:ext uri="{FF2B5EF4-FFF2-40B4-BE49-F238E27FC236}">
                <a16:creationId xmlns:a16="http://schemas.microsoft.com/office/drawing/2014/main" id="{5791351C-E495-F9A6-C945-BFB07338A640}"/>
              </a:ext>
            </a:extLst>
          </p:cNvPr>
          <p:cNvGrpSpPr/>
          <p:nvPr/>
        </p:nvGrpSpPr>
        <p:grpSpPr>
          <a:xfrm>
            <a:off x="602782" y="1735266"/>
            <a:ext cx="5574908" cy="3893619"/>
            <a:chOff x="5828702" y="1677509"/>
            <a:chExt cx="5669314" cy="3817620"/>
          </a:xfrm>
        </p:grpSpPr>
        <p:sp>
          <p:nvSpPr>
            <p:cNvPr id="4" name="Rectangle: Rounded Corners 36">
              <a:extLst>
                <a:ext uri="{FF2B5EF4-FFF2-40B4-BE49-F238E27FC236}">
                  <a16:creationId xmlns:a16="http://schemas.microsoft.com/office/drawing/2014/main" id="{9812590B-00F9-D2D7-3D43-4CBEE07CB44E}"/>
                </a:ext>
              </a:extLst>
            </p:cNvPr>
            <p:cNvSpPr/>
            <p:nvPr/>
          </p:nvSpPr>
          <p:spPr>
            <a:xfrm>
              <a:off x="5828702" y="1677509"/>
              <a:ext cx="5669314" cy="3817620"/>
            </a:xfrm>
            <a:prstGeom prst="roundRect">
              <a:avLst>
                <a:gd name="adj" fmla="val 401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62C106EC-1CEE-1FD5-7B06-C008F442E8BD}"/>
                </a:ext>
              </a:extLst>
            </p:cNvPr>
            <p:cNvGrpSpPr/>
            <p:nvPr/>
          </p:nvGrpSpPr>
          <p:grpSpPr>
            <a:xfrm>
              <a:off x="6040405" y="2919238"/>
              <a:ext cx="5209596" cy="1334162"/>
              <a:chOff x="2994329" y="3735360"/>
              <a:chExt cx="6203342" cy="1334162"/>
            </a:xfrm>
          </p:grpSpPr>
          <p:sp>
            <p:nvSpPr>
              <p:cNvPr id="14" name="Rectangle: Rounded Corners 2">
                <a:extLst>
                  <a:ext uri="{FF2B5EF4-FFF2-40B4-BE49-F238E27FC236}">
                    <a16:creationId xmlns:a16="http://schemas.microsoft.com/office/drawing/2014/main" id="{A7DE6DE6-E8E0-85FE-1B8A-387FAA108999}"/>
                  </a:ext>
                </a:extLst>
              </p:cNvPr>
              <p:cNvSpPr/>
              <p:nvPr/>
            </p:nvSpPr>
            <p:spPr>
              <a:xfrm>
                <a:off x="3244781" y="4006441"/>
                <a:ext cx="2574335" cy="792000"/>
              </a:xfrm>
              <a:prstGeom prst="roundRect">
                <a:avLst>
                  <a:gd name="adj" fmla="val 20156"/>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Teams AI Library</a:t>
                </a:r>
              </a:p>
            </p:txBody>
          </p:sp>
          <p:sp>
            <p:nvSpPr>
              <p:cNvPr id="19" name="Rectangle: Rounded Corners 5">
                <a:extLst>
                  <a:ext uri="{FF2B5EF4-FFF2-40B4-BE49-F238E27FC236}">
                    <a16:creationId xmlns:a16="http://schemas.microsoft.com/office/drawing/2014/main" id="{6DBA0B5B-6801-2D66-08CF-08C65FA6F9D6}"/>
                  </a:ext>
                </a:extLst>
              </p:cNvPr>
              <p:cNvSpPr/>
              <p:nvPr/>
            </p:nvSpPr>
            <p:spPr>
              <a:xfrm>
                <a:off x="6371268" y="4006441"/>
                <a:ext cx="2574335" cy="792000"/>
              </a:xfrm>
              <a:prstGeom prst="roundRect">
                <a:avLst>
                  <a:gd name="adj" fmla="val 18235"/>
                </a:avLst>
              </a:prstGeom>
              <a:gradFill>
                <a:gsLst>
                  <a:gs pos="0">
                    <a:srgbClr val="37928A"/>
                  </a:gs>
                  <a:gs pos="80000">
                    <a:srgbClr val="0078D4"/>
                  </a:gs>
                </a:gsLst>
                <a:path path="circle">
                  <a:fillToRect l="100000" t="100000"/>
                </a:path>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tIns="0" rtlCol="0" anchor="ctr"/>
              <a:lstStyle/>
              <a:p>
                <a:pPr algn="ctr" defTabSz="932597">
                  <a:defRPr/>
                </a:pPr>
                <a:r>
                  <a:rPr lang="en-US" sz="1836">
                    <a:solidFill>
                      <a:prstClr val="white"/>
                    </a:solidFill>
                  </a:rPr>
                  <a:t>Bot Framework</a:t>
                </a:r>
              </a:p>
            </p:txBody>
          </p:sp>
          <p:sp>
            <p:nvSpPr>
              <p:cNvPr id="20" name="Rectangle: Rounded Corners 6">
                <a:extLst>
                  <a:ext uri="{FF2B5EF4-FFF2-40B4-BE49-F238E27FC236}">
                    <a16:creationId xmlns:a16="http://schemas.microsoft.com/office/drawing/2014/main" id="{983EF189-486A-B461-1D83-25DCC417CA90}"/>
                  </a:ext>
                </a:extLst>
              </p:cNvPr>
              <p:cNvSpPr/>
              <p:nvPr/>
            </p:nvSpPr>
            <p:spPr>
              <a:xfrm>
                <a:off x="2994329" y="3735360"/>
                <a:ext cx="6203342" cy="1334162"/>
              </a:xfrm>
              <a:prstGeom prst="roundRect">
                <a:avLst>
                  <a:gd name="adj" fmla="val 1390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solidFill>
                    <a:srgbClr val="FFFFFF"/>
                  </a:solidFill>
                  <a:latin typeface="Segoe UI" panose="020B0502040204020203" pitchFamily="34" charset="0"/>
                  <a:cs typeface="Segoe UI" panose="020B0502040204020203" pitchFamily="34" charset="0"/>
                </a:endParaRPr>
              </a:p>
            </p:txBody>
          </p:sp>
          <p:pic>
            <p:nvPicPr>
              <p:cNvPr id="21" name="Graphic 20" descr="Add outline">
                <a:extLst>
                  <a:ext uri="{FF2B5EF4-FFF2-40B4-BE49-F238E27FC236}">
                    <a16:creationId xmlns:a16="http://schemas.microsoft.com/office/drawing/2014/main" id="{B8CEA181-5FEA-E9B2-6B58-B6AA28929C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08983" y="4300857"/>
                <a:ext cx="172417" cy="172417"/>
              </a:xfrm>
              <a:prstGeom prst="rect">
                <a:avLst/>
              </a:prstGeom>
            </p:spPr>
          </p:pic>
        </p:grpSp>
        <p:sp>
          <p:nvSpPr>
            <p:cNvPr id="7" name="Rectangle: Rounded Corners 9">
              <a:extLst>
                <a:ext uri="{FF2B5EF4-FFF2-40B4-BE49-F238E27FC236}">
                  <a16:creationId xmlns:a16="http://schemas.microsoft.com/office/drawing/2014/main" id="{B23515A3-4BE3-9924-0964-13119131D2F3}"/>
                </a:ext>
              </a:extLst>
            </p:cNvPr>
            <p:cNvSpPr/>
            <p:nvPr/>
          </p:nvSpPr>
          <p:spPr>
            <a:xfrm>
              <a:off x="6039596" y="4513153"/>
              <a:ext cx="5209597" cy="720000"/>
            </a:xfrm>
            <a:prstGeom prst="roundRect">
              <a:avLst>
                <a:gd name="adj" fmla="val 20477"/>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b="1">
                  <a:ln w="3175">
                    <a:noFill/>
                  </a:ln>
                  <a:gradFill>
                    <a:gsLst>
                      <a:gs pos="53147">
                        <a:srgbClr val="FFFFFF"/>
                      </a:gs>
                      <a:gs pos="28000">
                        <a:srgbClr val="FFFFFF"/>
                      </a:gs>
                    </a:gsLst>
                    <a:path path="circle">
                      <a:fillToRect l="100000" b="100000"/>
                    </a:path>
                  </a:gradFill>
                  <a:latin typeface="+mj-lt"/>
                  <a:cs typeface="Segoe UI" pitchFamily="34" charset="0"/>
                </a:rPr>
                <a:t>LLM</a:t>
              </a:r>
            </a:p>
          </p:txBody>
        </p:sp>
        <p:sp>
          <p:nvSpPr>
            <p:cNvPr id="10" name="Rectangle: Rounded Corners 27">
              <a:extLst>
                <a:ext uri="{FF2B5EF4-FFF2-40B4-BE49-F238E27FC236}">
                  <a16:creationId xmlns:a16="http://schemas.microsoft.com/office/drawing/2014/main" id="{6DFC298B-C098-A85B-7095-E2CF0D08338D}"/>
                </a:ext>
              </a:extLst>
            </p:cNvPr>
            <p:cNvSpPr/>
            <p:nvPr/>
          </p:nvSpPr>
          <p:spPr>
            <a:xfrm>
              <a:off x="6039596" y="1881786"/>
              <a:ext cx="5209597" cy="720000"/>
            </a:xfrm>
            <a:prstGeom prst="roundRect">
              <a:avLst>
                <a:gd name="adj" fmla="val 20477"/>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9523" tIns="18652" rIns="139891" bIns="55956" numCol="1" spcCol="0" rtlCol="0" fromWordArt="0" anchor="ctr" anchorCtr="0" forceAA="0" compatLnSpc="1">
              <a:prstTxWarp prst="textNoShape">
                <a:avLst/>
              </a:prstTxWarp>
              <a:noAutofit/>
            </a:bodyPr>
            <a:lstStyle/>
            <a:p>
              <a:pPr algn="ctr" fontAlgn="base">
                <a:spcBef>
                  <a:spcPct val="0"/>
                </a:spcBef>
                <a:spcAft>
                  <a:spcPct val="0"/>
                </a:spcAft>
              </a:pPr>
              <a:r>
                <a:rPr lang="en-US" sz="1836" b="1">
                  <a:ln w="3175">
                    <a:noFill/>
                  </a:ln>
                  <a:gradFill>
                    <a:gsLst>
                      <a:gs pos="53147">
                        <a:srgbClr val="FFFFFF"/>
                      </a:gs>
                      <a:gs pos="28000">
                        <a:srgbClr val="FFFFFF"/>
                      </a:gs>
                    </a:gsLst>
                    <a:path path="circle">
                      <a:fillToRect l="100000" b="100000"/>
                    </a:path>
                  </a:gradFill>
                  <a:latin typeface="+mj-lt"/>
                  <a:cs typeface="Segoe UI" pitchFamily="34" charset="0"/>
                </a:rPr>
                <a:t>Teams</a:t>
              </a:r>
            </a:p>
          </p:txBody>
        </p:sp>
      </p:grpSp>
      <p:sp>
        <p:nvSpPr>
          <p:cNvPr id="5" name="TextBox 4">
            <a:extLst>
              <a:ext uri="{FF2B5EF4-FFF2-40B4-BE49-F238E27FC236}">
                <a16:creationId xmlns:a16="http://schemas.microsoft.com/office/drawing/2014/main" id="{DE43A0D7-504F-3172-3279-C9E30EBD679B}"/>
              </a:ext>
            </a:extLst>
          </p:cNvPr>
          <p:cNvSpPr txBox="1"/>
          <p:nvPr/>
        </p:nvSpPr>
        <p:spPr>
          <a:xfrm>
            <a:off x="3147041" y="3377499"/>
            <a:ext cx="449092" cy="542399"/>
          </a:xfrm>
          <a:prstGeom prst="rect">
            <a:avLst/>
          </a:prstGeom>
          <a:noFill/>
        </p:spPr>
        <p:txBody>
          <a:bodyPr wrap="square" rtlCol="0" anchor="ctr">
            <a:spAutoFit/>
          </a:bodyPr>
          <a:lstStyle/>
          <a:p>
            <a:pPr algn="ctr" defTabSz="932597">
              <a:defRPr/>
            </a:pPr>
            <a:r>
              <a:rPr lang="en-US" sz="2856">
                <a:latin typeface="Segoe UI Light" panose="020B0502040204020203" pitchFamily="34" charset="0"/>
                <a:cs typeface="Segoe UI Light" panose="020B0502040204020203" pitchFamily="34" charset="0"/>
              </a:rPr>
              <a:t>+</a:t>
            </a:r>
          </a:p>
        </p:txBody>
      </p:sp>
      <p:sp>
        <p:nvSpPr>
          <p:cNvPr id="8" name="Rounded Rectangle 7">
            <a:extLst>
              <a:ext uri="{FF2B5EF4-FFF2-40B4-BE49-F238E27FC236}">
                <a16:creationId xmlns:a16="http://schemas.microsoft.com/office/drawing/2014/main" id="{6F5C79C8-2E0C-3B7A-489D-FAF4438959EC}"/>
              </a:ext>
            </a:extLst>
          </p:cNvPr>
          <p:cNvSpPr/>
          <p:nvPr/>
        </p:nvSpPr>
        <p:spPr>
          <a:xfrm>
            <a:off x="6658727" y="4567591"/>
            <a:ext cx="5187418" cy="1061294"/>
          </a:xfrm>
          <a:prstGeom prst="roundRect">
            <a:avLst>
              <a:gd name="adj" fmla="val 132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7255" tIns="0" rIns="186521" bIns="73433" numCol="1" spcCol="0" rtlCol="0" fromWordArt="0" anchor="ctr" anchorCtr="0" forceAA="0" compatLnSpc="1">
            <a:prstTxWarp prst="textNoShape">
              <a:avLst/>
            </a:prstTxWarp>
            <a:noAutofit/>
          </a:bodyPr>
          <a:lstStyle/>
          <a:p>
            <a:pPr defTabSz="951028" fontAlgn="base">
              <a:spcBef>
                <a:spcPct val="0"/>
              </a:spcBef>
              <a:spcAft>
                <a:spcPct val="0"/>
              </a:spcAft>
            </a:pPr>
            <a:r>
              <a:rPr lang="en-US" sz="2040" b="1">
                <a:ln w="3175">
                  <a:noFill/>
                </a:ln>
                <a:gradFill flip="none">
                  <a:gsLst>
                    <a:gs pos="0">
                      <a:srgbClr val="FFA38B"/>
                    </a:gs>
                    <a:gs pos="100000">
                      <a:srgbClr val="D59ED7"/>
                    </a:gs>
                  </a:gsLst>
                  <a:path path="circle">
                    <a:fillToRect l="100000" t="100000"/>
                  </a:path>
                  <a:tileRect r="-100000" b="-100000"/>
                </a:gradFill>
                <a:latin typeface="Segoe UI Semibold"/>
                <a:cs typeface="Segoe UI"/>
              </a:rPr>
              <a:t>Model:</a:t>
            </a:r>
          </a:p>
          <a:p>
            <a:pPr defTabSz="951028" fontAlgn="base">
              <a:spcBef>
                <a:spcPts val="612"/>
              </a:spcBef>
              <a:spcAft>
                <a:spcPct val="0"/>
              </a:spcAft>
            </a:pPr>
            <a:r>
              <a:rPr lang="en-US" sz="1632">
                <a:solidFill>
                  <a:schemeClr val="tx1"/>
                </a:solidFill>
                <a:latin typeface="Segoe UI"/>
                <a:cs typeface="Segoe UI"/>
              </a:rPr>
              <a:t>Orchestrators, foundational models, and data</a:t>
            </a:r>
          </a:p>
        </p:txBody>
      </p:sp>
      <p:cxnSp>
        <p:nvCxnSpPr>
          <p:cNvPr id="9" name="Straight Connector 8">
            <a:extLst>
              <a:ext uri="{FF2B5EF4-FFF2-40B4-BE49-F238E27FC236}">
                <a16:creationId xmlns:a16="http://schemas.microsoft.com/office/drawing/2014/main" id="{F161264B-F8F3-E764-EB98-A4635AFD950D}"/>
              </a:ext>
            </a:extLst>
          </p:cNvPr>
          <p:cNvCxnSpPr>
            <a:cxnSpLocks/>
          </p:cNvCxnSpPr>
          <p:nvPr/>
        </p:nvCxnSpPr>
        <p:spPr>
          <a:xfrm flipH="1">
            <a:off x="6420182" y="5098237"/>
            <a:ext cx="235449"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1" name="Rounded Rectangle 10">
            <a:extLst>
              <a:ext uri="{FF2B5EF4-FFF2-40B4-BE49-F238E27FC236}">
                <a16:creationId xmlns:a16="http://schemas.microsoft.com/office/drawing/2014/main" id="{EFC2FEF7-E12D-C6BD-320B-CAA86B79DAB5}"/>
              </a:ext>
            </a:extLst>
          </p:cNvPr>
          <p:cNvSpPr/>
          <p:nvPr/>
        </p:nvSpPr>
        <p:spPr>
          <a:xfrm>
            <a:off x="6658727" y="3001715"/>
            <a:ext cx="5187418" cy="1368728"/>
          </a:xfrm>
          <a:prstGeom prst="roundRect">
            <a:avLst>
              <a:gd name="adj" fmla="val 11426"/>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0" rIns="186521" bIns="73433" numCol="1" spcCol="0" rtlCol="0" fromWordArt="0" anchor="ctr" anchorCtr="0" forceAA="0" compatLnSpc="1">
            <a:prstTxWarp prst="textNoShape">
              <a:avLst/>
            </a:prstTxWarp>
            <a:noAutofit/>
          </a:bodyPr>
          <a:lstStyle/>
          <a:p>
            <a:pPr defTabSz="951028" fontAlgn="base">
              <a:spcBef>
                <a:spcPct val="0"/>
              </a:spcBef>
              <a:spcAft>
                <a:spcPct val="0"/>
              </a:spcAft>
            </a:pPr>
            <a:r>
              <a:rPr lang="en-US" sz="2040" b="1">
                <a:ln w="3175">
                  <a:noFill/>
                </a:ln>
                <a:gradFill flip="none">
                  <a:gsLst>
                    <a:gs pos="0">
                      <a:srgbClr val="8DC8E8"/>
                    </a:gs>
                    <a:gs pos="100000">
                      <a:srgbClr val="49C5B1"/>
                    </a:gs>
                  </a:gsLst>
                  <a:path path="circle">
                    <a:fillToRect l="100000" t="100000"/>
                  </a:path>
                  <a:tileRect r="-100000" b="-100000"/>
                </a:gradFill>
                <a:latin typeface="Segoe UI Semibold"/>
                <a:cs typeface="Segoe UI"/>
              </a:rPr>
              <a:t>Conversational Interface:</a:t>
            </a:r>
          </a:p>
          <a:p>
            <a:pPr defTabSz="951028" fontAlgn="base">
              <a:spcBef>
                <a:spcPts val="612"/>
              </a:spcBef>
              <a:spcAft>
                <a:spcPct val="0"/>
              </a:spcAft>
            </a:pPr>
            <a:r>
              <a:rPr lang="en-US" sz="1632">
                <a:solidFill>
                  <a:schemeClr val="tx1"/>
                </a:solidFill>
                <a:latin typeface="Segoe UI"/>
                <a:cs typeface="Segoe UI"/>
              </a:rPr>
              <a:t>Instructions, Actions, Handlers, </a:t>
            </a:r>
            <a:br>
              <a:rPr lang="en-US" sz="1632">
                <a:solidFill>
                  <a:schemeClr val="tx1"/>
                </a:solidFill>
                <a:latin typeface="Segoe UI" panose="020B0502040204020203" pitchFamily="34" charset="0"/>
                <a:cs typeface="Segoe UI" panose="020B0502040204020203" pitchFamily="34" charset="0"/>
              </a:rPr>
            </a:br>
            <a:r>
              <a:rPr lang="en-US" sz="1632">
                <a:solidFill>
                  <a:schemeClr val="tx1"/>
                </a:solidFill>
                <a:latin typeface="Segoe UI"/>
                <a:cs typeface="Segoe UI"/>
              </a:rPr>
              <a:t>Triggers, and Intent Detection</a:t>
            </a:r>
          </a:p>
        </p:txBody>
      </p:sp>
      <p:cxnSp>
        <p:nvCxnSpPr>
          <p:cNvPr id="12" name="Straight Connector 11">
            <a:extLst>
              <a:ext uri="{FF2B5EF4-FFF2-40B4-BE49-F238E27FC236}">
                <a16:creationId xmlns:a16="http://schemas.microsoft.com/office/drawing/2014/main" id="{A494CCC3-EE15-A89C-8953-3B44FAE75F97}"/>
              </a:ext>
            </a:extLst>
          </p:cNvPr>
          <p:cNvCxnSpPr>
            <a:cxnSpLocks/>
          </p:cNvCxnSpPr>
          <p:nvPr/>
        </p:nvCxnSpPr>
        <p:spPr>
          <a:xfrm flipH="1">
            <a:off x="6420182" y="3686078"/>
            <a:ext cx="235449"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3" name="TextBox 12">
            <a:extLst>
              <a:ext uri="{FF2B5EF4-FFF2-40B4-BE49-F238E27FC236}">
                <a16:creationId xmlns:a16="http://schemas.microsoft.com/office/drawing/2014/main" id="{911590C4-684F-32FD-4E5A-06C66AD6D0E4}"/>
              </a:ext>
            </a:extLst>
          </p:cNvPr>
          <p:cNvSpPr txBox="1"/>
          <p:nvPr/>
        </p:nvSpPr>
        <p:spPr>
          <a:xfrm>
            <a:off x="596711" y="5934979"/>
            <a:ext cx="5603998" cy="478376"/>
          </a:xfrm>
          <a:prstGeom prst="rect">
            <a:avLst/>
          </a:prstGeom>
          <a:noFill/>
        </p:spPr>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a:defRPr/>
            </a:pPr>
            <a:r>
              <a:rPr lang="en-US" sz="2448">
                <a:latin typeface="Segoe UI Light"/>
                <a:cs typeface="Segoe UI Light"/>
              </a:rPr>
              <a:t>.NET, JS, Python</a:t>
            </a:r>
          </a:p>
        </p:txBody>
      </p:sp>
      <p:sp>
        <p:nvSpPr>
          <p:cNvPr id="17" name="Rounded Rectangle 16">
            <a:extLst>
              <a:ext uri="{FF2B5EF4-FFF2-40B4-BE49-F238E27FC236}">
                <a16:creationId xmlns:a16="http://schemas.microsoft.com/office/drawing/2014/main" id="{E459E3E8-4645-E049-9DFE-49782102F911}"/>
              </a:ext>
            </a:extLst>
          </p:cNvPr>
          <p:cNvSpPr/>
          <p:nvPr/>
        </p:nvSpPr>
        <p:spPr>
          <a:xfrm>
            <a:off x="6646274" y="1730241"/>
            <a:ext cx="5187418" cy="1061294"/>
          </a:xfrm>
          <a:prstGeom prst="roundRect">
            <a:avLst>
              <a:gd name="adj" fmla="val 132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7255" tIns="0" rIns="186521" bIns="73433" numCol="1" spcCol="0" rtlCol="0" fromWordArt="0" anchor="ctr" anchorCtr="0" forceAA="0" compatLnSpc="1">
            <a:prstTxWarp prst="textNoShape">
              <a:avLst/>
            </a:prstTxWarp>
            <a:noAutofit/>
          </a:bodyPr>
          <a:lstStyle/>
          <a:p>
            <a:pPr defTabSz="951028" fontAlgn="base">
              <a:spcBef>
                <a:spcPct val="0"/>
              </a:spcBef>
              <a:spcAft>
                <a:spcPct val="0"/>
              </a:spcAft>
            </a:pPr>
            <a:r>
              <a:rPr lang="en-US" sz="2040" b="1">
                <a:ln w="3175">
                  <a:noFill/>
                </a:ln>
                <a:gradFill flip="none">
                  <a:gsLst>
                    <a:gs pos="0">
                      <a:srgbClr val="8661C5">
                        <a:lumMod val="89000"/>
                        <a:lumOff val="11000"/>
                      </a:srgbClr>
                    </a:gs>
                    <a:gs pos="100000">
                      <a:srgbClr val="5B5FC7"/>
                    </a:gs>
                  </a:gsLst>
                  <a:path path="circle">
                    <a:fillToRect l="100000" t="100000"/>
                  </a:path>
                  <a:tileRect r="-100000" b="-100000"/>
                </a:gradFill>
                <a:latin typeface="Segoe UI Semibold"/>
                <a:cs typeface="Segoe UI"/>
              </a:rPr>
              <a:t>UX:</a:t>
            </a:r>
          </a:p>
          <a:p>
            <a:pPr defTabSz="951028" fontAlgn="base">
              <a:spcBef>
                <a:spcPts val="612"/>
              </a:spcBef>
              <a:spcAft>
                <a:spcPct val="0"/>
              </a:spcAft>
            </a:pPr>
            <a:r>
              <a:rPr lang="en-US" sz="1632">
                <a:solidFill>
                  <a:schemeClr val="tx1"/>
                </a:solidFill>
                <a:latin typeface="Segoe UI"/>
                <a:cs typeface="Segoe UI"/>
              </a:rPr>
              <a:t>Streaming, Citations, Feedback Looping, and more</a:t>
            </a:r>
          </a:p>
        </p:txBody>
      </p:sp>
      <p:cxnSp>
        <p:nvCxnSpPr>
          <p:cNvPr id="18" name="Straight Connector 17">
            <a:extLst>
              <a:ext uri="{FF2B5EF4-FFF2-40B4-BE49-F238E27FC236}">
                <a16:creationId xmlns:a16="http://schemas.microsoft.com/office/drawing/2014/main" id="{DF760FFE-260F-25C9-6396-DA79175D0154}"/>
              </a:ext>
            </a:extLst>
          </p:cNvPr>
          <p:cNvCxnSpPr>
            <a:cxnSpLocks/>
          </p:cNvCxnSpPr>
          <p:nvPr/>
        </p:nvCxnSpPr>
        <p:spPr>
          <a:xfrm flipH="1">
            <a:off x="6407729" y="2260887"/>
            <a:ext cx="235449"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405376304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0240-7423-E61D-172B-A14A2EC582C0}"/>
              </a:ext>
            </a:extLst>
          </p:cNvPr>
          <p:cNvSpPr>
            <a:spLocks noGrp="1"/>
          </p:cNvSpPr>
          <p:nvPr>
            <p:ph type="title"/>
          </p:nvPr>
        </p:nvSpPr>
        <p:spPr>
          <a:xfrm>
            <a:off x="600855" y="466302"/>
            <a:ext cx="11237870" cy="576340"/>
          </a:xfrm>
        </p:spPr>
        <p:txBody>
          <a:bodyPr/>
          <a:lstStyle/>
          <a:p>
            <a:pPr algn="ctr">
              <a:defRPr/>
            </a:pPr>
            <a:r>
              <a:rPr lang="en-US"/>
              <a:t>Before</a:t>
            </a:r>
          </a:p>
        </p:txBody>
      </p:sp>
      <p:sp>
        <p:nvSpPr>
          <p:cNvPr id="3" name="TextBox 2">
            <a:extLst>
              <a:ext uri="{FF2B5EF4-FFF2-40B4-BE49-F238E27FC236}">
                <a16:creationId xmlns:a16="http://schemas.microsoft.com/office/drawing/2014/main" id="{E79FEE97-A187-3276-E50E-0B76EFEB4A78}"/>
              </a:ext>
            </a:extLst>
          </p:cNvPr>
          <p:cNvSpPr txBox="1"/>
          <p:nvPr/>
        </p:nvSpPr>
        <p:spPr>
          <a:xfrm>
            <a:off x="1258439" y="3971077"/>
            <a:ext cx="2891070" cy="115261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2448">
                <a:gradFill>
                  <a:gsLst>
                    <a:gs pos="6993">
                      <a:schemeClr val="tx1"/>
                    </a:gs>
                    <a:gs pos="20280">
                      <a:schemeClr val="tx1"/>
                    </a:gs>
                  </a:gsLst>
                  <a:lin ang="0" scaled="0"/>
                </a:gradFill>
                <a:latin typeface="Segoe UI Semibold"/>
              </a:rPr>
              <a:t>Bots use a primitive list of declared commands</a:t>
            </a:r>
          </a:p>
        </p:txBody>
      </p:sp>
      <p:sp>
        <p:nvSpPr>
          <p:cNvPr id="4" name="Oval 3">
            <a:extLst>
              <a:ext uri="{FF2B5EF4-FFF2-40B4-BE49-F238E27FC236}">
                <a16:creationId xmlns:a16="http://schemas.microsoft.com/office/drawing/2014/main" id="{BAE2ADD5-05C9-BEF1-3E12-484238C36015}"/>
              </a:ext>
              <a:ext uri="{C183D7F6-B498-43B3-948B-1728B52AA6E4}">
                <adec:decorative xmlns:adec="http://schemas.microsoft.com/office/drawing/2017/decorative" val="1"/>
              </a:ext>
            </a:extLst>
          </p:cNvPr>
          <p:cNvSpPr/>
          <p:nvPr/>
        </p:nvSpPr>
        <p:spPr bwMode="auto">
          <a:xfrm>
            <a:off x="2237672" y="2702875"/>
            <a:ext cx="932603" cy="93260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714">
              <a:solidFill>
                <a:srgbClr val="FFFFFF"/>
              </a:solidFill>
              <a:latin typeface="Segoe UI Semibold"/>
            </a:endParaRPr>
          </a:p>
        </p:txBody>
      </p:sp>
      <p:sp>
        <p:nvSpPr>
          <p:cNvPr id="6" name="TextBox 5">
            <a:extLst>
              <a:ext uri="{FF2B5EF4-FFF2-40B4-BE49-F238E27FC236}">
                <a16:creationId xmlns:a16="http://schemas.microsoft.com/office/drawing/2014/main" id="{DC3AF7D0-6548-8EAC-7AD5-BAA00A06BAC6}"/>
              </a:ext>
            </a:extLst>
          </p:cNvPr>
          <p:cNvSpPr txBox="1"/>
          <p:nvPr/>
        </p:nvSpPr>
        <p:spPr>
          <a:xfrm>
            <a:off x="4904116" y="3974839"/>
            <a:ext cx="2628245" cy="76840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2448">
                <a:gradFill>
                  <a:gsLst>
                    <a:gs pos="6993">
                      <a:schemeClr val="tx1"/>
                    </a:gs>
                    <a:gs pos="20280">
                      <a:schemeClr val="tx1"/>
                    </a:gs>
                  </a:gsLst>
                  <a:lin ang="0" scaled="0"/>
                </a:gradFill>
              </a:rPr>
              <a:t>No understanding </a:t>
            </a:r>
            <a:br>
              <a:rPr lang="en-US" sz="2448">
                <a:gradFill>
                  <a:gsLst>
                    <a:gs pos="6993">
                      <a:schemeClr val="tx1"/>
                    </a:gs>
                    <a:gs pos="20280">
                      <a:schemeClr val="tx1"/>
                    </a:gs>
                  </a:gsLst>
                  <a:lin ang="0" scaled="0"/>
                </a:gradFill>
              </a:rPr>
            </a:br>
            <a:r>
              <a:rPr lang="en-US" sz="2448">
                <a:gradFill>
                  <a:gsLst>
                    <a:gs pos="6993">
                      <a:schemeClr val="tx1"/>
                    </a:gs>
                    <a:gs pos="20280">
                      <a:schemeClr val="tx1"/>
                    </a:gs>
                  </a:gsLst>
                  <a:lin ang="0" scaled="0"/>
                </a:gradFill>
              </a:rPr>
              <a:t>of app skills</a:t>
            </a:r>
          </a:p>
        </p:txBody>
      </p:sp>
      <p:sp>
        <p:nvSpPr>
          <p:cNvPr id="7" name="Oval 6">
            <a:extLst>
              <a:ext uri="{FF2B5EF4-FFF2-40B4-BE49-F238E27FC236}">
                <a16:creationId xmlns:a16="http://schemas.microsoft.com/office/drawing/2014/main" id="{D6ACC849-A1C0-2BCB-DFC8-D055060C948C}"/>
              </a:ext>
              <a:ext uri="{C183D7F6-B498-43B3-948B-1728B52AA6E4}">
                <adec:decorative xmlns:adec="http://schemas.microsoft.com/office/drawing/2017/decorative" val="1"/>
              </a:ext>
            </a:extLst>
          </p:cNvPr>
          <p:cNvSpPr/>
          <p:nvPr/>
        </p:nvSpPr>
        <p:spPr bwMode="auto">
          <a:xfrm>
            <a:off x="5751936" y="2702876"/>
            <a:ext cx="932603" cy="93260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endParaRPr lang="en-US" sz="714" err="1">
              <a:solidFill>
                <a:srgbClr val="FFFFFF"/>
              </a:solidFill>
              <a:latin typeface="Segoe UI Semibold"/>
            </a:endParaRPr>
          </a:p>
        </p:txBody>
      </p:sp>
      <p:sp>
        <p:nvSpPr>
          <p:cNvPr id="9" name="TextBox 8">
            <a:extLst>
              <a:ext uri="{FF2B5EF4-FFF2-40B4-BE49-F238E27FC236}">
                <a16:creationId xmlns:a16="http://schemas.microsoft.com/office/drawing/2014/main" id="{B6188421-02E7-273A-70A0-6E0B2B27962E}"/>
              </a:ext>
            </a:extLst>
          </p:cNvPr>
          <p:cNvSpPr txBox="1"/>
          <p:nvPr/>
        </p:nvSpPr>
        <p:spPr>
          <a:xfrm>
            <a:off x="8418379" y="3974839"/>
            <a:ext cx="2628245" cy="76840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2448">
                <a:gradFill>
                  <a:gsLst>
                    <a:gs pos="6993">
                      <a:schemeClr val="tx1"/>
                    </a:gs>
                    <a:gs pos="20280">
                      <a:schemeClr val="tx1"/>
                    </a:gs>
                  </a:gsLst>
                  <a:lin ang="0" scaled="0"/>
                </a:gradFill>
              </a:rPr>
              <a:t>Hard to utilize user intention </a:t>
            </a:r>
          </a:p>
        </p:txBody>
      </p:sp>
      <p:sp>
        <p:nvSpPr>
          <p:cNvPr id="10" name="Oval 9">
            <a:extLst>
              <a:ext uri="{FF2B5EF4-FFF2-40B4-BE49-F238E27FC236}">
                <a16:creationId xmlns:a16="http://schemas.microsoft.com/office/drawing/2014/main" id="{E953649D-ACEF-C8D6-4D42-CA80813815A4}"/>
              </a:ext>
              <a:ext uri="{C183D7F6-B498-43B3-948B-1728B52AA6E4}">
                <adec:decorative xmlns:adec="http://schemas.microsoft.com/office/drawing/2017/decorative" val="1"/>
              </a:ext>
            </a:extLst>
          </p:cNvPr>
          <p:cNvSpPr/>
          <p:nvPr/>
        </p:nvSpPr>
        <p:spPr bwMode="auto">
          <a:xfrm>
            <a:off x="9266199" y="2702875"/>
            <a:ext cx="932603" cy="93260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endParaRPr lang="en-US" sz="714" err="1">
              <a:solidFill>
                <a:srgbClr val="FFFFFF"/>
              </a:solidFill>
              <a:latin typeface="Segoe UI Semibold"/>
            </a:endParaRPr>
          </a:p>
        </p:txBody>
      </p:sp>
      <p:sp>
        <p:nvSpPr>
          <p:cNvPr id="12" name="Rounded Rectangle 11">
            <a:extLst>
              <a:ext uri="{FF2B5EF4-FFF2-40B4-BE49-F238E27FC236}">
                <a16:creationId xmlns:a16="http://schemas.microsoft.com/office/drawing/2014/main" id="{003328EA-CBCF-C697-580F-E5DFF04581C2}"/>
              </a:ext>
            </a:extLst>
          </p:cNvPr>
          <p:cNvSpPr/>
          <p:nvPr/>
        </p:nvSpPr>
        <p:spPr bwMode="auto">
          <a:xfrm>
            <a:off x="1000462" y="1748631"/>
            <a:ext cx="3371415" cy="4371578"/>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solidFill>
                <a:srgbClr val="FFFFFF"/>
              </a:solidFill>
              <a:latin typeface="Segoe UI" panose="020B0502040204020203" pitchFamily="34" charset="0"/>
              <a:cs typeface="Segoe UI" panose="020B0502040204020203" pitchFamily="34" charset="0"/>
            </a:endParaRPr>
          </a:p>
        </p:txBody>
      </p:sp>
      <p:sp>
        <p:nvSpPr>
          <p:cNvPr id="13" name="Rounded Rectangle 12">
            <a:extLst>
              <a:ext uri="{FF2B5EF4-FFF2-40B4-BE49-F238E27FC236}">
                <a16:creationId xmlns:a16="http://schemas.microsoft.com/office/drawing/2014/main" id="{66D7B57D-86E5-C3C1-5307-F7760D27BF1D}"/>
              </a:ext>
            </a:extLst>
          </p:cNvPr>
          <p:cNvSpPr/>
          <p:nvPr/>
        </p:nvSpPr>
        <p:spPr bwMode="auto">
          <a:xfrm>
            <a:off x="4534084" y="1748631"/>
            <a:ext cx="3371415" cy="4371578"/>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latin typeface="Segoe UI" panose="020B0502040204020203" pitchFamily="34" charset="0"/>
              <a:cs typeface="Segoe UI" panose="020B0502040204020203" pitchFamily="34" charset="0"/>
            </a:endParaRPr>
          </a:p>
        </p:txBody>
      </p:sp>
      <p:sp>
        <p:nvSpPr>
          <p:cNvPr id="14" name="Rounded Rectangle 13">
            <a:extLst>
              <a:ext uri="{FF2B5EF4-FFF2-40B4-BE49-F238E27FC236}">
                <a16:creationId xmlns:a16="http://schemas.microsoft.com/office/drawing/2014/main" id="{849A67A6-C95F-83DE-8246-313DDC2662DC}"/>
              </a:ext>
            </a:extLst>
          </p:cNvPr>
          <p:cNvSpPr/>
          <p:nvPr/>
        </p:nvSpPr>
        <p:spPr bwMode="auto">
          <a:xfrm>
            <a:off x="8067706" y="1748631"/>
            <a:ext cx="3371415" cy="4371578"/>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latin typeface="Segoe UI" panose="020B0502040204020203" pitchFamily="34" charset="0"/>
              <a:cs typeface="Segoe UI" panose="020B0502040204020203" pitchFamily="34" charset="0"/>
            </a:endParaRPr>
          </a:p>
        </p:txBody>
      </p:sp>
      <p:pic>
        <p:nvPicPr>
          <p:cNvPr id="15" name="Graphic 14">
            <a:extLst>
              <a:ext uri="{FF2B5EF4-FFF2-40B4-BE49-F238E27FC236}">
                <a16:creationId xmlns:a16="http://schemas.microsoft.com/office/drawing/2014/main" id="{D9F8712E-64A2-44E4-559F-36C9B8FEA4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14232" y="2879435"/>
            <a:ext cx="579483" cy="579483"/>
          </a:xfrm>
          <a:prstGeom prst="rect">
            <a:avLst/>
          </a:prstGeom>
        </p:spPr>
      </p:pic>
      <p:pic>
        <p:nvPicPr>
          <p:cNvPr id="16" name="Graphic 15">
            <a:extLst>
              <a:ext uri="{FF2B5EF4-FFF2-40B4-BE49-F238E27FC236}">
                <a16:creationId xmlns:a16="http://schemas.microsoft.com/office/drawing/2014/main" id="{85B7DA47-9A2D-0005-B9EC-D3440956C7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28496" y="2879436"/>
            <a:ext cx="579483" cy="579483"/>
          </a:xfrm>
          <a:prstGeom prst="rect">
            <a:avLst/>
          </a:prstGeom>
        </p:spPr>
      </p:pic>
      <p:pic>
        <p:nvPicPr>
          <p:cNvPr id="17" name="Graphic 16">
            <a:extLst>
              <a:ext uri="{FF2B5EF4-FFF2-40B4-BE49-F238E27FC236}">
                <a16:creationId xmlns:a16="http://schemas.microsoft.com/office/drawing/2014/main" id="{F8BE2EC1-B93C-5A47-B5FB-D437DFB2297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42759" y="2879435"/>
            <a:ext cx="579483" cy="579483"/>
          </a:xfrm>
          <a:prstGeom prst="rect">
            <a:avLst/>
          </a:prstGeom>
        </p:spPr>
      </p:pic>
    </p:spTree>
    <p:extLst>
      <p:ext uri="{BB962C8B-B14F-4D97-AF65-F5344CB8AC3E}">
        <p14:creationId xmlns:p14="http://schemas.microsoft.com/office/powerpoint/2010/main" val="29726982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00"/>
                                  </p:stCondLst>
                                  <p:childTnLst>
                                    <p:animMotion origin="layout" path="M 2.29167E-6 7.40741E-7 L 2.29167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300"/>
                                  </p:stCondLst>
                                  <p:childTnLst>
                                    <p:animMotion origin="layout" path="M 2.29167E-6 -1.48148E-6 L 2.29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200"/>
                                  </p:stCondLst>
                                  <p:childTnLst>
                                    <p:animMotion origin="layout" path="M 0 7.40741E-7 L 0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300"/>
                                  </p:stCondLst>
                                  <p:childTnLst>
                                    <p:animMotion origin="layout" path="M 0 1.85185E-6 L 0 0.03541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200"/>
                                  </p:stCondLst>
                                  <p:childTnLst>
                                    <p:animMotion origin="layout" path="M -2.29167E-6 7.40741E-7 L -2.29167E-6 0.03542 " pathEditMode="relative" rAng="0" ptsTypes="AA">
                                      <p:cBhvr>
                                        <p:cTn id="29" dur="700" spd="-100000" fill="hold"/>
                                        <p:tgtEl>
                                          <p:spTgt spid="10"/>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300"/>
                                  </p:stCondLst>
                                  <p:childTnLst>
                                    <p:animMotion origin="layout" path="M -2.08333E-6 1.85185E-6 L -2.08333E-6 0.03541 " pathEditMode="relative" rAng="0" ptsTypes="AA">
                                      <p:cBhvr>
                                        <p:cTn id="34" dur="700" spd="-100000" fill="hold"/>
                                        <p:tgtEl>
                                          <p:spTgt spid="9"/>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42" presetClass="path" presetSubtype="0" decel="100000" fill="hold" grpId="1" nodeType="withEffect">
                                  <p:stCondLst>
                                    <p:cond delay="200"/>
                                  </p:stCondLst>
                                  <p:childTnLst>
                                    <p:animMotion origin="layout" path="M 0 -2.59259E-6 L 0 0.03542 " pathEditMode="relative" rAng="0" ptsTypes="AA">
                                      <p:cBhvr>
                                        <p:cTn id="39" dur="700" spd="-100000" fill="hold"/>
                                        <p:tgtEl>
                                          <p:spTgt spid="12"/>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42" presetClass="path" presetSubtype="0" decel="100000" fill="hold" grpId="1" nodeType="withEffect">
                                  <p:stCondLst>
                                    <p:cond delay="300"/>
                                  </p:stCondLst>
                                  <p:childTnLst>
                                    <p:animMotion origin="layout" path="M 0 -2.59259E-6 L 0 0.03542 " pathEditMode="relative" rAng="0" ptsTypes="AA">
                                      <p:cBhvr>
                                        <p:cTn id="44" dur="700" spd="-100000" fill="hold"/>
                                        <p:tgtEl>
                                          <p:spTgt spid="13"/>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42" presetClass="path" presetSubtype="0" decel="100000" fill="hold" grpId="1" nodeType="withEffect">
                                  <p:stCondLst>
                                    <p:cond delay="300"/>
                                  </p:stCondLst>
                                  <p:childTnLst>
                                    <p:animMotion origin="layout" path="M 0 -2.59259E-6 L 0 0.03542 " pathEditMode="relative" rAng="0" ptsTypes="AA">
                                      <p:cBhvr>
                                        <p:cTn id="49" dur="700" spd="-100000" fill="hold"/>
                                        <p:tgtEl>
                                          <p:spTgt spid="14"/>
                                        </p:tgtEl>
                                        <p:attrNameLst>
                                          <p:attrName>ppt_x</p:attrName>
                                          <p:attrName>ppt_y</p:attrName>
                                        </p:attrNameLst>
                                      </p:cBhvr>
                                      <p:rCtr x="0" y="1759"/>
                                    </p:animMotion>
                                  </p:childTnLst>
                                </p:cTn>
                              </p:par>
                              <p:par>
                                <p:cTn id="50" presetID="10" presetClass="entr" presetSubtype="0" fill="hold" nodeType="withEffect">
                                  <p:stCondLst>
                                    <p:cond delay="20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42" presetClass="path" presetSubtype="0" decel="100000" fill="hold" nodeType="withEffect">
                                  <p:stCondLst>
                                    <p:cond delay="200"/>
                                  </p:stCondLst>
                                  <p:childTnLst>
                                    <p:animMotion origin="layout" path="M 2.29167E-6 7.40741E-7 L 2.29167E-6 0.03542 " pathEditMode="relative" rAng="0" ptsTypes="AA">
                                      <p:cBhvr>
                                        <p:cTn id="54" dur="700" spd="-100000" fill="hold"/>
                                        <p:tgtEl>
                                          <p:spTgt spid="15"/>
                                        </p:tgtEl>
                                        <p:attrNameLst>
                                          <p:attrName>ppt_x</p:attrName>
                                          <p:attrName>ppt_y</p:attrName>
                                        </p:attrNameLst>
                                      </p:cBhvr>
                                      <p:rCtr x="0" y="1759"/>
                                    </p:animMotion>
                                  </p:childTnLst>
                                </p:cTn>
                              </p:par>
                              <p:par>
                                <p:cTn id="55" presetID="10" presetClass="entr" presetSubtype="0" fill="hold" nodeType="withEffect">
                                  <p:stCondLst>
                                    <p:cond delay="20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42" presetClass="path" presetSubtype="0" decel="100000" fill="hold" nodeType="withEffect">
                                  <p:stCondLst>
                                    <p:cond delay="200"/>
                                  </p:stCondLst>
                                  <p:childTnLst>
                                    <p:animMotion origin="layout" path="M 0 7.40741E-7 L 0 0.03542 " pathEditMode="relative" rAng="0" ptsTypes="AA">
                                      <p:cBhvr>
                                        <p:cTn id="59" dur="700" spd="-100000" fill="hold"/>
                                        <p:tgtEl>
                                          <p:spTgt spid="16"/>
                                        </p:tgtEl>
                                        <p:attrNameLst>
                                          <p:attrName>ppt_x</p:attrName>
                                          <p:attrName>ppt_y</p:attrName>
                                        </p:attrNameLst>
                                      </p:cBhvr>
                                      <p:rCtr x="0" y="1759"/>
                                    </p:animMotion>
                                  </p:childTnLst>
                                </p:cTn>
                              </p:par>
                              <p:par>
                                <p:cTn id="60" presetID="10" presetClass="entr" presetSubtype="0" fill="hold" nodeType="withEffect">
                                  <p:stCondLst>
                                    <p:cond delay="20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42" presetClass="path" presetSubtype="0" decel="100000" fill="hold" nodeType="withEffect">
                                  <p:stCondLst>
                                    <p:cond delay="200"/>
                                  </p:stCondLst>
                                  <p:childTnLst>
                                    <p:animMotion origin="layout" path="M -2.08333E-6 7.40741E-7 L -2.08333E-6 0.03542 " pathEditMode="relative" rAng="0" ptsTypes="AA">
                                      <p:cBhvr>
                                        <p:cTn id="64"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P spid="6" grpId="0"/>
      <p:bldP spid="6" grpId="1"/>
      <p:bldP spid="7" grpId="0" animBg="1"/>
      <p:bldP spid="7" grpId="1" animBg="1"/>
      <p:bldP spid="9" grpId="0"/>
      <p:bldP spid="9" grpId="1"/>
      <p:bldP spid="10" grpId="0" animBg="1"/>
      <p:bldP spid="10" grpId="1" animBg="1"/>
      <p:bldP spid="12" grpId="0" animBg="1"/>
      <p:bldP spid="12" grpId="1" animBg="1"/>
      <p:bldP spid="13" grpId="0" animBg="1"/>
      <p:bldP spid="13" grpId="1" animBg="1"/>
      <p:bldP spid="14" grpId="0" animBg="1"/>
      <p:bldP spid="1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0240-7423-E61D-172B-A14A2EC582C0}"/>
              </a:ext>
            </a:extLst>
          </p:cNvPr>
          <p:cNvSpPr>
            <a:spLocks noGrp="1"/>
          </p:cNvSpPr>
          <p:nvPr>
            <p:ph type="title"/>
          </p:nvPr>
        </p:nvSpPr>
        <p:spPr>
          <a:xfrm>
            <a:off x="600855" y="466301"/>
            <a:ext cx="11237870" cy="565027"/>
          </a:xfrm>
        </p:spPr>
        <p:txBody>
          <a:bodyPr/>
          <a:lstStyle/>
          <a:p>
            <a:pPr algn="ctr">
              <a:defRPr/>
            </a:pPr>
            <a:r>
              <a:rPr lang="en-US"/>
              <a:t>With the Teams AI Library</a:t>
            </a:r>
          </a:p>
        </p:txBody>
      </p:sp>
      <p:sp>
        <p:nvSpPr>
          <p:cNvPr id="3" name="TextBox 2">
            <a:extLst>
              <a:ext uri="{FF2B5EF4-FFF2-40B4-BE49-F238E27FC236}">
                <a16:creationId xmlns:a16="http://schemas.microsoft.com/office/drawing/2014/main" id="{E79FEE97-A187-3276-E50E-0B76EFEB4A78}"/>
              </a:ext>
            </a:extLst>
          </p:cNvPr>
          <p:cNvSpPr txBox="1"/>
          <p:nvPr/>
        </p:nvSpPr>
        <p:spPr>
          <a:xfrm>
            <a:off x="954876" y="3967318"/>
            <a:ext cx="3498195" cy="153682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448">
                <a:gradFill>
                  <a:gsLst>
                    <a:gs pos="6993">
                      <a:schemeClr val="tx1"/>
                    </a:gs>
                    <a:gs pos="20280">
                      <a:schemeClr val="tx1"/>
                    </a:gs>
                  </a:gsLst>
                  <a:lin ang="0" scaled="0"/>
                </a:gradFill>
                <a:latin typeface="Segoe UI Semibold"/>
              </a:rPr>
              <a:t>Bots are </a:t>
            </a:r>
            <a:br>
              <a:rPr lang="en-US" sz="2448">
                <a:gradFill>
                  <a:gsLst>
                    <a:gs pos="6993">
                      <a:schemeClr val="tx1"/>
                    </a:gs>
                    <a:gs pos="20280">
                      <a:schemeClr val="tx1"/>
                    </a:gs>
                  </a:gsLst>
                  <a:lin ang="0" scaled="0"/>
                </a:gradFill>
                <a:latin typeface="Segoe UI Semibold"/>
              </a:rPr>
            </a:br>
            <a:r>
              <a:rPr lang="en-US" sz="2448">
                <a:gradFill>
                  <a:gsLst>
                    <a:gs pos="6993">
                      <a:schemeClr val="tx1"/>
                    </a:gs>
                    <a:gs pos="20280">
                      <a:schemeClr val="tx1"/>
                    </a:gs>
                  </a:gsLst>
                  <a:lin ang="0" scaled="0"/>
                </a:gradFill>
                <a:latin typeface="Segoe UI Semibold"/>
              </a:rPr>
              <a:t>evolving to be conversational </a:t>
            </a:r>
            <a:br>
              <a:rPr lang="en-US" sz="2448">
                <a:gradFill>
                  <a:gsLst>
                    <a:gs pos="6993">
                      <a:schemeClr val="tx1"/>
                    </a:gs>
                    <a:gs pos="20280">
                      <a:schemeClr val="tx1"/>
                    </a:gs>
                  </a:gsLst>
                  <a:lin ang="0" scaled="0"/>
                </a:gradFill>
                <a:latin typeface="Segoe UI Semibold"/>
              </a:rPr>
            </a:br>
            <a:r>
              <a:rPr lang="en-US" sz="2448">
                <a:gradFill>
                  <a:gsLst>
                    <a:gs pos="6993">
                      <a:schemeClr val="tx1"/>
                    </a:gs>
                    <a:gs pos="20280">
                      <a:schemeClr val="tx1"/>
                    </a:gs>
                  </a:gsLst>
                  <a:lin ang="0" scaled="0"/>
                </a:gradFill>
                <a:latin typeface="Segoe UI Semibold"/>
              </a:rPr>
              <a:t>copilots</a:t>
            </a:r>
          </a:p>
        </p:txBody>
      </p:sp>
      <p:sp>
        <p:nvSpPr>
          <p:cNvPr id="4" name="Oval 3">
            <a:extLst>
              <a:ext uri="{FF2B5EF4-FFF2-40B4-BE49-F238E27FC236}">
                <a16:creationId xmlns:a16="http://schemas.microsoft.com/office/drawing/2014/main" id="{BAE2ADD5-05C9-BEF1-3E12-484238C36015}"/>
              </a:ext>
              <a:ext uri="{C183D7F6-B498-43B3-948B-1728B52AA6E4}">
                <adec:decorative xmlns:adec="http://schemas.microsoft.com/office/drawing/2017/decorative" val="1"/>
              </a:ext>
            </a:extLst>
          </p:cNvPr>
          <p:cNvSpPr/>
          <p:nvPr/>
        </p:nvSpPr>
        <p:spPr bwMode="auto">
          <a:xfrm>
            <a:off x="2237672" y="2702875"/>
            <a:ext cx="932603" cy="93260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pPr algn="ctr"/>
            <a:endParaRPr lang="en-US" sz="714">
              <a:solidFill>
                <a:srgbClr val="FFFFFF"/>
              </a:solidFill>
              <a:latin typeface="Segoe UI Semibold"/>
            </a:endParaRPr>
          </a:p>
        </p:txBody>
      </p:sp>
      <p:sp>
        <p:nvSpPr>
          <p:cNvPr id="6" name="TextBox 5">
            <a:extLst>
              <a:ext uri="{FF2B5EF4-FFF2-40B4-BE49-F238E27FC236}">
                <a16:creationId xmlns:a16="http://schemas.microsoft.com/office/drawing/2014/main" id="{DC3AF7D0-6548-8EAC-7AD5-BAA00A06BAC6}"/>
              </a:ext>
            </a:extLst>
          </p:cNvPr>
          <p:cNvSpPr txBox="1"/>
          <p:nvPr/>
        </p:nvSpPr>
        <p:spPr>
          <a:xfrm>
            <a:off x="4904116" y="3974839"/>
            <a:ext cx="2628245" cy="76840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448">
                <a:gradFill>
                  <a:gsLst>
                    <a:gs pos="6993">
                      <a:schemeClr val="tx1"/>
                    </a:gs>
                    <a:gs pos="20280">
                      <a:schemeClr val="tx1"/>
                    </a:gs>
                  </a:gsLst>
                  <a:lin ang="0" scaled="0"/>
                </a:gradFill>
              </a:rPr>
              <a:t>Apps can </a:t>
            </a:r>
            <a:br>
              <a:rPr lang="en-US" sz="2448">
                <a:gradFill>
                  <a:gsLst>
                    <a:gs pos="6993">
                      <a:schemeClr val="tx1"/>
                    </a:gs>
                    <a:gs pos="20280">
                      <a:schemeClr val="tx1"/>
                    </a:gs>
                  </a:gsLst>
                  <a:lin ang="0" scaled="0"/>
                </a:gradFill>
              </a:rPr>
            </a:br>
            <a:r>
              <a:rPr lang="en-US" sz="2448">
                <a:gradFill>
                  <a:gsLst>
                    <a:gs pos="6993">
                      <a:schemeClr val="tx1"/>
                    </a:gs>
                    <a:gs pos="20280">
                      <a:schemeClr val="tx1"/>
                    </a:gs>
                  </a:gsLst>
                  <a:lin ang="0" scaled="0"/>
                </a:gradFill>
              </a:rPr>
              <a:t>register skills</a:t>
            </a:r>
          </a:p>
        </p:txBody>
      </p:sp>
      <p:sp>
        <p:nvSpPr>
          <p:cNvPr id="7" name="Oval 6">
            <a:extLst>
              <a:ext uri="{FF2B5EF4-FFF2-40B4-BE49-F238E27FC236}">
                <a16:creationId xmlns:a16="http://schemas.microsoft.com/office/drawing/2014/main" id="{D6ACC849-A1C0-2BCB-DFC8-D055060C948C}"/>
              </a:ext>
              <a:ext uri="{C183D7F6-B498-43B3-948B-1728B52AA6E4}">
                <adec:decorative xmlns:adec="http://schemas.microsoft.com/office/drawing/2017/decorative" val="1"/>
              </a:ext>
            </a:extLst>
          </p:cNvPr>
          <p:cNvSpPr/>
          <p:nvPr/>
        </p:nvSpPr>
        <p:spPr bwMode="auto">
          <a:xfrm>
            <a:off x="5751936" y="2702876"/>
            <a:ext cx="932603" cy="93260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endParaRPr lang="en-US" sz="714" err="1">
              <a:solidFill>
                <a:srgbClr val="FFFFFF"/>
              </a:solidFill>
              <a:latin typeface="Segoe UI Semibold"/>
            </a:endParaRPr>
          </a:p>
        </p:txBody>
      </p:sp>
      <p:sp>
        <p:nvSpPr>
          <p:cNvPr id="9" name="TextBox 8">
            <a:extLst>
              <a:ext uri="{FF2B5EF4-FFF2-40B4-BE49-F238E27FC236}">
                <a16:creationId xmlns:a16="http://schemas.microsoft.com/office/drawing/2014/main" id="{B6188421-02E7-273A-70A0-6E0B2B27962E}"/>
              </a:ext>
            </a:extLst>
          </p:cNvPr>
          <p:cNvSpPr txBox="1"/>
          <p:nvPr/>
        </p:nvSpPr>
        <p:spPr>
          <a:xfrm>
            <a:off x="8418379" y="3971077"/>
            <a:ext cx="2628245" cy="115261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448">
                <a:gradFill>
                  <a:gsLst>
                    <a:gs pos="6993">
                      <a:schemeClr val="tx1"/>
                    </a:gs>
                    <a:gs pos="20280">
                      <a:schemeClr val="tx1"/>
                    </a:gs>
                  </a:gsLst>
                  <a:lin ang="0" scaled="0"/>
                </a:gradFill>
              </a:rPr>
              <a:t>Extract user intent from natural language</a:t>
            </a:r>
          </a:p>
        </p:txBody>
      </p:sp>
      <p:sp>
        <p:nvSpPr>
          <p:cNvPr id="10" name="Oval 9">
            <a:extLst>
              <a:ext uri="{FF2B5EF4-FFF2-40B4-BE49-F238E27FC236}">
                <a16:creationId xmlns:a16="http://schemas.microsoft.com/office/drawing/2014/main" id="{E953649D-ACEF-C8D6-4D42-CA80813815A4}"/>
              </a:ext>
              <a:ext uri="{C183D7F6-B498-43B3-948B-1728B52AA6E4}">
                <adec:decorative xmlns:adec="http://schemas.microsoft.com/office/drawing/2017/decorative" val="1"/>
              </a:ext>
            </a:extLst>
          </p:cNvPr>
          <p:cNvSpPr/>
          <p:nvPr/>
        </p:nvSpPr>
        <p:spPr bwMode="auto">
          <a:xfrm>
            <a:off x="9266199" y="2702875"/>
            <a:ext cx="932603" cy="93260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3260" tIns="46630" rIns="93260" bIns="46630" numCol="1" spcCol="0" rtlCol="0" fromWordArt="0" anchor="ctr" anchorCtr="0" forceAA="0" compatLnSpc="1">
            <a:prstTxWarp prst="textNoShape">
              <a:avLst/>
            </a:prstTxWarp>
            <a:noAutofit/>
          </a:bodyPr>
          <a:lstStyle/>
          <a:p>
            <a:endParaRPr lang="en-US" sz="714" err="1">
              <a:solidFill>
                <a:srgbClr val="FFFFFF"/>
              </a:solidFill>
              <a:latin typeface="Segoe UI Semibold"/>
            </a:endParaRPr>
          </a:p>
        </p:txBody>
      </p:sp>
      <p:sp>
        <p:nvSpPr>
          <p:cNvPr id="12" name="Rounded Rectangle 11">
            <a:extLst>
              <a:ext uri="{FF2B5EF4-FFF2-40B4-BE49-F238E27FC236}">
                <a16:creationId xmlns:a16="http://schemas.microsoft.com/office/drawing/2014/main" id="{003328EA-CBCF-C697-580F-E5DFF04581C2}"/>
              </a:ext>
            </a:extLst>
          </p:cNvPr>
          <p:cNvSpPr/>
          <p:nvPr/>
        </p:nvSpPr>
        <p:spPr bwMode="auto">
          <a:xfrm>
            <a:off x="1000462" y="1748631"/>
            <a:ext cx="3371415" cy="4371578"/>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endParaRPr lang="en-US" sz="2040" err="1">
              <a:solidFill>
                <a:srgbClr val="FFFFFF"/>
              </a:solidFill>
              <a:latin typeface="Segoe UI" panose="020B0502040204020203" pitchFamily="34" charset="0"/>
              <a:cs typeface="Segoe UI" panose="020B0502040204020203" pitchFamily="34" charset="0"/>
            </a:endParaRPr>
          </a:p>
        </p:txBody>
      </p:sp>
      <p:sp>
        <p:nvSpPr>
          <p:cNvPr id="13" name="Rounded Rectangle 12">
            <a:extLst>
              <a:ext uri="{FF2B5EF4-FFF2-40B4-BE49-F238E27FC236}">
                <a16:creationId xmlns:a16="http://schemas.microsoft.com/office/drawing/2014/main" id="{66D7B57D-86E5-C3C1-5307-F7760D27BF1D}"/>
              </a:ext>
            </a:extLst>
          </p:cNvPr>
          <p:cNvSpPr/>
          <p:nvPr/>
        </p:nvSpPr>
        <p:spPr bwMode="auto">
          <a:xfrm>
            <a:off x="4534084" y="1748631"/>
            <a:ext cx="3371415" cy="4371578"/>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latin typeface="Segoe UI" panose="020B0502040204020203" pitchFamily="34" charset="0"/>
              <a:cs typeface="Segoe UI" panose="020B0502040204020203" pitchFamily="34" charset="0"/>
            </a:endParaRPr>
          </a:p>
        </p:txBody>
      </p:sp>
      <p:sp>
        <p:nvSpPr>
          <p:cNvPr id="14" name="Rounded Rectangle 13">
            <a:extLst>
              <a:ext uri="{FF2B5EF4-FFF2-40B4-BE49-F238E27FC236}">
                <a16:creationId xmlns:a16="http://schemas.microsoft.com/office/drawing/2014/main" id="{849A67A6-C95F-83DE-8246-313DDC2662DC}"/>
              </a:ext>
            </a:extLst>
          </p:cNvPr>
          <p:cNvSpPr/>
          <p:nvPr/>
        </p:nvSpPr>
        <p:spPr bwMode="auto">
          <a:xfrm>
            <a:off x="8067706" y="1748631"/>
            <a:ext cx="3371415" cy="4371578"/>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solidFill>
                <a:srgbClr val="FFFFFF"/>
              </a:solidFill>
              <a:latin typeface="Segoe UI" panose="020B0502040204020203" pitchFamily="34" charset="0"/>
              <a:cs typeface="Segoe UI" panose="020B0502040204020203" pitchFamily="34" charset="0"/>
            </a:endParaRPr>
          </a:p>
        </p:txBody>
      </p:sp>
      <p:sp>
        <p:nvSpPr>
          <p:cNvPr id="18" name="Graphic 153" descr="chat bubbles">
            <a:extLst>
              <a:ext uri="{FF2B5EF4-FFF2-40B4-BE49-F238E27FC236}">
                <a16:creationId xmlns:a16="http://schemas.microsoft.com/office/drawing/2014/main" id="{EADFD437-4A3B-4619-27C2-8D7FB14A9C2A}"/>
              </a:ext>
            </a:extLst>
          </p:cNvPr>
          <p:cNvSpPr>
            <a:spLocks noChangeAspect="1"/>
          </p:cNvSpPr>
          <p:nvPr/>
        </p:nvSpPr>
        <p:spPr>
          <a:xfrm>
            <a:off x="2439288" y="2928544"/>
            <a:ext cx="529371" cy="481264"/>
          </a:xfrm>
          <a:custGeom>
            <a:avLst/>
            <a:gdLst>
              <a:gd name="connsiteX0" fmla="*/ 142875 w 382205"/>
              <a:gd name="connsiteY0" fmla="*/ 0 h 342978"/>
              <a:gd name="connsiteX1" fmla="*/ 0 w 382205"/>
              <a:gd name="connsiteY1" fmla="*/ 142875 h 342978"/>
              <a:gd name="connsiteX2" fmla="*/ 13399 w 382205"/>
              <a:gd name="connsiteY2" fmla="*/ 203357 h 342978"/>
              <a:gd name="connsiteX3" fmla="*/ 414 w 382205"/>
              <a:gd name="connsiteY3" fmla="*/ 263220 h 342978"/>
              <a:gd name="connsiteX4" fmla="*/ 22383 w 382205"/>
              <a:gd name="connsiteY4" fmla="*/ 285512 h 342978"/>
              <a:gd name="connsiteX5" fmla="*/ 84038 w 382205"/>
              <a:gd name="connsiteY5" fmla="*/ 273107 h 342978"/>
              <a:gd name="connsiteX6" fmla="*/ 142875 w 382205"/>
              <a:gd name="connsiteY6" fmla="*/ 285750 h 342978"/>
              <a:gd name="connsiteX7" fmla="*/ 285750 w 382205"/>
              <a:gd name="connsiteY7" fmla="*/ 142875 h 342978"/>
              <a:gd name="connsiteX8" fmla="*/ 142875 w 382205"/>
              <a:gd name="connsiteY8" fmla="*/ 0 h 342978"/>
              <a:gd name="connsiteX9" fmla="*/ 142149 w 382205"/>
              <a:gd name="connsiteY9" fmla="*/ 304792 h 342978"/>
              <a:gd name="connsiteX10" fmla="*/ 239298 w 382205"/>
              <a:gd name="connsiteY10" fmla="*/ 342904 h 342978"/>
              <a:gd name="connsiteX11" fmla="*/ 298123 w 382205"/>
              <a:gd name="connsiteY11" fmla="*/ 330266 h 342978"/>
              <a:gd name="connsiteX12" fmla="*/ 353625 w 382205"/>
              <a:gd name="connsiteY12" fmla="*/ 342460 h 342978"/>
              <a:gd name="connsiteX13" fmla="*/ 381579 w 382205"/>
              <a:gd name="connsiteY13" fmla="*/ 313896 h 342978"/>
              <a:gd name="connsiteX14" fmla="*/ 368781 w 382205"/>
              <a:gd name="connsiteY14" fmla="*/ 260494 h 342978"/>
              <a:gd name="connsiteX15" fmla="*/ 382173 w 382205"/>
              <a:gd name="connsiteY15" fmla="*/ 200029 h 342978"/>
              <a:gd name="connsiteX16" fmla="*/ 286036 w 382205"/>
              <a:gd name="connsiteY16" fmla="*/ 64973 h 342978"/>
              <a:gd name="connsiteX17" fmla="*/ 301268 w 382205"/>
              <a:gd name="connsiteY17" fmla="*/ 103970 h 342978"/>
              <a:gd name="connsiteX18" fmla="*/ 353598 w 382205"/>
              <a:gd name="connsiteY18" fmla="*/ 200029 h 342978"/>
              <a:gd name="connsiteX19" fmla="*/ 340947 w 382205"/>
              <a:gd name="connsiteY19" fmla="*/ 252355 h 342978"/>
              <a:gd name="connsiteX20" fmla="*/ 338461 w 382205"/>
              <a:gd name="connsiteY20" fmla="*/ 257175 h 342978"/>
              <a:gd name="connsiteX21" fmla="*/ 339799 w 382205"/>
              <a:gd name="connsiteY21" fmla="*/ 262429 h 342978"/>
              <a:gd name="connsiteX22" fmla="*/ 352019 w 382205"/>
              <a:gd name="connsiteY22" fmla="*/ 312923 h 342978"/>
              <a:gd name="connsiteX23" fmla="*/ 299837 w 382205"/>
              <a:gd name="connsiteY23" fmla="*/ 301310 h 342978"/>
              <a:gd name="connsiteX24" fmla="*/ 294799 w 382205"/>
              <a:gd name="connsiteY24" fmla="*/ 300112 h 342978"/>
              <a:gd name="connsiteX25" fmla="*/ 290162 w 382205"/>
              <a:gd name="connsiteY25" fmla="*/ 302419 h 342978"/>
              <a:gd name="connsiteX26" fmla="*/ 239298 w 382205"/>
              <a:gd name="connsiteY26" fmla="*/ 314329 h 342978"/>
              <a:gd name="connsiteX27" fmla="*/ 183693 w 382205"/>
              <a:gd name="connsiteY27" fmla="*/ 299916 h 342978"/>
              <a:gd name="connsiteX28" fmla="*/ 144049 w 382205"/>
              <a:gd name="connsiteY28" fmla="*/ 304804 h 342978"/>
              <a:gd name="connsiteX29" fmla="*/ 142149 w 382205"/>
              <a:gd name="connsiteY29" fmla="*/ 304792 h 342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2205" h="342978">
                <a:moveTo>
                  <a:pt x="142875" y="0"/>
                </a:moveTo>
                <a:cubicBezTo>
                  <a:pt x="63967" y="0"/>
                  <a:pt x="0" y="63967"/>
                  <a:pt x="0" y="142875"/>
                </a:cubicBezTo>
                <a:cubicBezTo>
                  <a:pt x="0" y="164468"/>
                  <a:pt x="4799" y="184976"/>
                  <a:pt x="13399" y="203357"/>
                </a:cubicBezTo>
                <a:cubicBezTo>
                  <a:pt x="7644" y="226695"/>
                  <a:pt x="2658" y="251622"/>
                  <a:pt x="414" y="263220"/>
                </a:cubicBezTo>
                <a:cubicBezTo>
                  <a:pt x="-2125" y="276345"/>
                  <a:pt x="9284" y="287844"/>
                  <a:pt x="22383" y="285512"/>
                </a:cubicBezTo>
                <a:cubicBezTo>
                  <a:pt x="34257" y="283397"/>
                  <a:pt x="60068" y="278639"/>
                  <a:pt x="84038" y="273107"/>
                </a:cubicBezTo>
                <a:cubicBezTo>
                  <a:pt x="101996" y="281231"/>
                  <a:pt x="121925" y="285750"/>
                  <a:pt x="142875" y="285750"/>
                </a:cubicBezTo>
                <a:cubicBezTo>
                  <a:pt x="221782" y="285750"/>
                  <a:pt x="285750" y="221782"/>
                  <a:pt x="285750" y="142875"/>
                </a:cubicBezTo>
                <a:cubicBezTo>
                  <a:pt x="285750" y="63967"/>
                  <a:pt x="221782" y="0"/>
                  <a:pt x="142875" y="0"/>
                </a:cubicBezTo>
                <a:close/>
                <a:moveTo>
                  <a:pt x="142149" y="304792"/>
                </a:moveTo>
                <a:cubicBezTo>
                  <a:pt x="167642" y="328443"/>
                  <a:pt x="201781" y="342904"/>
                  <a:pt x="239298" y="342904"/>
                </a:cubicBezTo>
                <a:cubicBezTo>
                  <a:pt x="260244" y="342904"/>
                  <a:pt x="280168" y="338387"/>
                  <a:pt x="298123" y="330266"/>
                </a:cubicBezTo>
                <a:cubicBezTo>
                  <a:pt x="318007" y="334920"/>
                  <a:pt x="339772" y="339564"/>
                  <a:pt x="353625" y="342460"/>
                </a:cubicBezTo>
                <a:cubicBezTo>
                  <a:pt x="370625" y="346013"/>
                  <a:pt x="385473" y="330754"/>
                  <a:pt x="381579" y="313896"/>
                </a:cubicBezTo>
                <a:cubicBezTo>
                  <a:pt x="378484" y="300497"/>
                  <a:pt x="373603" y="279696"/>
                  <a:pt x="368781" y="260494"/>
                </a:cubicBezTo>
                <a:cubicBezTo>
                  <a:pt x="377377" y="242116"/>
                  <a:pt x="382173" y="221614"/>
                  <a:pt x="382173" y="200029"/>
                </a:cubicBezTo>
                <a:cubicBezTo>
                  <a:pt x="382173" y="137488"/>
                  <a:pt x="341991" y="84334"/>
                  <a:pt x="286036" y="64973"/>
                </a:cubicBezTo>
                <a:cubicBezTo>
                  <a:pt x="292709" y="77108"/>
                  <a:pt x="297872" y="90192"/>
                  <a:pt x="301268" y="103970"/>
                </a:cubicBezTo>
                <a:cubicBezTo>
                  <a:pt x="332758" y="124326"/>
                  <a:pt x="353598" y="159744"/>
                  <a:pt x="353598" y="200029"/>
                </a:cubicBezTo>
                <a:cubicBezTo>
                  <a:pt x="353598" y="218915"/>
                  <a:pt x="349028" y="236692"/>
                  <a:pt x="340947" y="252355"/>
                </a:cubicBezTo>
                <a:lnTo>
                  <a:pt x="338461" y="257175"/>
                </a:lnTo>
                <a:lnTo>
                  <a:pt x="339799" y="262429"/>
                </a:lnTo>
                <a:cubicBezTo>
                  <a:pt x="344138" y="279488"/>
                  <a:pt x="348685" y="298624"/>
                  <a:pt x="352019" y="312923"/>
                </a:cubicBezTo>
                <a:cubicBezTo>
                  <a:pt x="337273" y="309804"/>
                  <a:pt x="317394" y="305490"/>
                  <a:pt x="299837" y="301310"/>
                </a:cubicBezTo>
                <a:lnTo>
                  <a:pt x="294799" y="300112"/>
                </a:lnTo>
                <a:lnTo>
                  <a:pt x="290162" y="302419"/>
                </a:lnTo>
                <a:cubicBezTo>
                  <a:pt x="274859" y="310037"/>
                  <a:pt x="257600" y="314329"/>
                  <a:pt x="239298" y="314329"/>
                </a:cubicBezTo>
                <a:cubicBezTo>
                  <a:pt x="219115" y="314329"/>
                  <a:pt x="200153" y="309096"/>
                  <a:pt x="183693" y="299916"/>
                </a:cubicBezTo>
                <a:cubicBezTo>
                  <a:pt x="171008" y="303108"/>
                  <a:pt x="157726" y="304804"/>
                  <a:pt x="144049" y="304804"/>
                </a:cubicBezTo>
                <a:cubicBezTo>
                  <a:pt x="143415" y="304804"/>
                  <a:pt x="142782" y="304800"/>
                  <a:pt x="142149" y="304792"/>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3260" tIns="46630" rIns="93260" bIns="46630" rtlCol="0" anchor="ctr"/>
          <a:lstStyle/>
          <a:p>
            <a:pPr algn="ctr" defTabSz="932597">
              <a:defRPr/>
            </a:pPr>
            <a:endParaRPr lang="en-US" sz="2448">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Sans Display Semibold"/>
              <a:cs typeface="Segoe UI" panose="020B0502040204020203" pitchFamily="34" charset="0"/>
            </a:endParaRPr>
          </a:p>
        </p:txBody>
      </p:sp>
      <p:sp>
        <p:nvSpPr>
          <p:cNvPr id="19" name="Graphic 161" descr="chess pieces">
            <a:extLst>
              <a:ext uri="{FF2B5EF4-FFF2-40B4-BE49-F238E27FC236}">
                <a16:creationId xmlns:a16="http://schemas.microsoft.com/office/drawing/2014/main" id="{CCC13CBE-1640-6DA1-F72F-6D81537DF290}"/>
              </a:ext>
            </a:extLst>
          </p:cNvPr>
          <p:cNvSpPr>
            <a:spLocks noChangeAspect="1"/>
          </p:cNvSpPr>
          <p:nvPr/>
        </p:nvSpPr>
        <p:spPr>
          <a:xfrm>
            <a:off x="5953552" y="2929623"/>
            <a:ext cx="529371" cy="479108"/>
          </a:xfrm>
          <a:custGeom>
            <a:avLst/>
            <a:gdLst>
              <a:gd name="connsiteX0" fmla="*/ 318863 w 377157"/>
              <a:gd name="connsiteY0" fmla="*/ 68591 h 354330"/>
              <a:gd name="connsiteX1" fmla="*/ 320008 w 377157"/>
              <a:gd name="connsiteY1" fmla="*/ 68580 h 354330"/>
              <a:gd name="connsiteX2" fmla="*/ 341352 w 377157"/>
              <a:gd name="connsiteY2" fmla="*/ 72700 h 354330"/>
              <a:gd name="connsiteX3" fmla="*/ 377158 w 377157"/>
              <a:gd name="connsiteY3" fmla="*/ 125730 h 354330"/>
              <a:gd name="connsiteX4" fmla="*/ 320008 w 377157"/>
              <a:gd name="connsiteY4" fmla="*/ 182880 h 354330"/>
              <a:gd name="connsiteX5" fmla="*/ 314718 w 377157"/>
              <a:gd name="connsiteY5" fmla="*/ 182638 h 354330"/>
              <a:gd name="connsiteX6" fmla="*/ 289051 w 377157"/>
              <a:gd name="connsiteY6" fmla="*/ 173777 h 354330"/>
              <a:gd name="connsiteX7" fmla="*/ 299317 w 377157"/>
              <a:gd name="connsiteY7" fmla="*/ 216155 h 354330"/>
              <a:gd name="connsiteX8" fmla="*/ 271545 w 377157"/>
              <a:gd name="connsiteY8" fmla="*/ 251458 h 354330"/>
              <a:gd name="connsiteX9" fmla="*/ 254119 w 377157"/>
              <a:gd name="connsiteY9" fmla="*/ 251458 h 354330"/>
              <a:gd name="connsiteX10" fmla="*/ 226353 w 377157"/>
              <a:gd name="connsiteY10" fmla="*/ 216132 h 354330"/>
              <a:gd name="connsiteX11" fmla="*/ 236649 w 377157"/>
              <a:gd name="connsiteY11" fmla="*/ 173786 h 354330"/>
              <a:gd name="connsiteX12" fmla="*/ 210970 w 377157"/>
              <a:gd name="connsiteY12" fmla="*/ 182640 h 354330"/>
              <a:gd name="connsiteX13" fmla="*/ 205708 w 377157"/>
              <a:gd name="connsiteY13" fmla="*/ 182880 h 354330"/>
              <a:gd name="connsiteX14" fmla="*/ 204263 w 377157"/>
              <a:gd name="connsiteY14" fmla="*/ 182862 h 354330"/>
              <a:gd name="connsiteX15" fmla="*/ 188273 w 377157"/>
              <a:gd name="connsiteY15" fmla="*/ 158388 h 354330"/>
              <a:gd name="connsiteX16" fmla="*/ 194278 w 377157"/>
              <a:gd name="connsiteY16" fmla="*/ 125730 h 354330"/>
              <a:gd name="connsiteX17" fmla="*/ 179040 w 377157"/>
              <a:gd name="connsiteY17" fmla="*/ 75170 h 354330"/>
              <a:gd name="connsiteX18" fmla="*/ 184361 w 377157"/>
              <a:gd name="connsiteY18" fmla="*/ 72700 h 354330"/>
              <a:gd name="connsiteX19" fmla="*/ 205708 w 377157"/>
              <a:gd name="connsiteY19" fmla="*/ 68580 h 354330"/>
              <a:gd name="connsiteX20" fmla="*/ 206853 w 377157"/>
              <a:gd name="connsiteY20" fmla="*/ 68591 h 354330"/>
              <a:gd name="connsiteX21" fmla="*/ 205708 w 377157"/>
              <a:gd name="connsiteY21" fmla="*/ 57150 h 354330"/>
              <a:gd name="connsiteX22" fmla="*/ 206849 w 377157"/>
              <a:gd name="connsiteY22" fmla="*/ 45728 h 354330"/>
              <a:gd name="connsiteX23" fmla="*/ 262858 w 377157"/>
              <a:gd name="connsiteY23" fmla="*/ 0 h 354330"/>
              <a:gd name="connsiteX24" fmla="*/ 318867 w 377157"/>
              <a:gd name="connsiteY24" fmla="*/ 45728 h 354330"/>
              <a:gd name="connsiteX25" fmla="*/ 320008 w 377157"/>
              <a:gd name="connsiteY25" fmla="*/ 57150 h 354330"/>
              <a:gd name="connsiteX26" fmla="*/ 318863 w 377157"/>
              <a:gd name="connsiteY26" fmla="*/ 68591 h 354330"/>
              <a:gd name="connsiteX27" fmla="*/ 102870 w 377157"/>
              <a:gd name="connsiteY27" fmla="*/ 57150 h 354330"/>
              <a:gd name="connsiteX28" fmla="*/ 34290 w 377157"/>
              <a:gd name="connsiteY28" fmla="*/ 125730 h 354330"/>
              <a:gd name="connsiteX29" fmla="*/ 51753 w 377157"/>
              <a:gd name="connsiteY29" fmla="*/ 171450 h 354330"/>
              <a:gd name="connsiteX30" fmla="*/ 45720 w 377157"/>
              <a:gd name="connsiteY30" fmla="*/ 171450 h 354330"/>
              <a:gd name="connsiteX31" fmla="*/ 22860 w 377157"/>
              <a:gd name="connsiteY31" fmla="*/ 194310 h 354330"/>
              <a:gd name="connsiteX32" fmla="*/ 45720 w 377157"/>
              <a:gd name="connsiteY32" fmla="*/ 217170 h 354330"/>
              <a:gd name="connsiteX33" fmla="*/ 57587 w 377157"/>
              <a:gd name="connsiteY33" fmla="*/ 217170 h 354330"/>
              <a:gd name="connsiteX34" fmla="*/ 14187 w 377157"/>
              <a:gd name="connsiteY34" fmla="*/ 292453 h 354330"/>
              <a:gd name="connsiteX35" fmla="*/ 0 w 377157"/>
              <a:gd name="connsiteY35" fmla="*/ 321156 h 354330"/>
              <a:gd name="connsiteX36" fmla="*/ 33174 w 377157"/>
              <a:gd name="connsiteY36" fmla="*/ 354330 h 354330"/>
              <a:gd name="connsiteX37" fmla="*/ 172566 w 377157"/>
              <a:gd name="connsiteY37" fmla="*/ 354330 h 354330"/>
              <a:gd name="connsiteX38" fmla="*/ 205740 w 377157"/>
              <a:gd name="connsiteY38" fmla="*/ 321156 h 354330"/>
              <a:gd name="connsiteX39" fmla="*/ 191553 w 377157"/>
              <a:gd name="connsiteY39" fmla="*/ 292453 h 354330"/>
              <a:gd name="connsiteX40" fmla="*/ 148153 w 377157"/>
              <a:gd name="connsiteY40" fmla="*/ 217170 h 354330"/>
              <a:gd name="connsiteX41" fmla="*/ 160020 w 377157"/>
              <a:gd name="connsiteY41" fmla="*/ 217170 h 354330"/>
              <a:gd name="connsiteX42" fmla="*/ 182880 w 377157"/>
              <a:gd name="connsiteY42" fmla="*/ 194310 h 354330"/>
              <a:gd name="connsiteX43" fmla="*/ 160020 w 377157"/>
              <a:gd name="connsiteY43" fmla="*/ 171450 h 354330"/>
              <a:gd name="connsiteX44" fmla="*/ 153987 w 377157"/>
              <a:gd name="connsiteY44" fmla="*/ 171450 h 354330"/>
              <a:gd name="connsiteX45" fmla="*/ 171450 w 377157"/>
              <a:gd name="connsiteY45" fmla="*/ 125730 h 354330"/>
              <a:gd name="connsiteX46" fmla="*/ 102870 w 377157"/>
              <a:gd name="connsiteY46" fmla="*/ 57150 h 35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7157" h="354330">
                <a:moveTo>
                  <a:pt x="318863" y="68591"/>
                </a:moveTo>
                <a:cubicBezTo>
                  <a:pt x="319242" y="68584"/>
                  <a:pt x="319626" y="68580"/>
                  <a:pt x="320008" y="68580"/>
                </a:cubicBezTo>
                <a:cubicBezTo>
                  <a:pt x="327554" y="68580"/>
                  <a:pt x="334760" y="70043"/>
                  <a:pt x="341352" y="72700"/>
                </a:cubicBezTo>
                <a:cubicBezTo>
                  <a:pt x="362342" y="81156"/>
                  <a:pt x="377158" y="101713"/>
                  <a:pt x="377158" y="125730"/>
                </a:cubicBezTo>
                <a:cubicBezTo>
                  <a:pt x="377158" y="157293"/>
                  <a:pt x="351571" y="182880"/>
                  <a:pt x="320008" y="182880"/>
                </a:cubicBezTo>
                <a:cubicBezTo>
                  <a:pt x="318225" y="182880"/>
                  <a:pt x="316460" y="182798"/>
                  <a:pt x="314718" y="182638"/>
                </a:cubicBezTo>
                <a:cubicBezTo>
                  <a:pt x="305318" y="181776"/>
                  <a:pt x="296577" y="178637"/>
                  <a:pt x="289051" y="173777"/>
                </a:cubicBezTo>
                <a:lnTo>
                  <a:pt x="299317" y="216155"/>
                </a:lnTo>
                <a:cubicBezTo>
                  <a:pt x="303672" y="234139"/>
                  <a:pt x="290050" y="251458"/>
                  <a:pt x="271545" y="251458"/>
                </a:cubicBezTo>
                <a:lnTo>
                  <a:pt x="254119" y="251458"/>
                </a:lnTo>
                <a:cubicBezTo>
                  <a:pt x="235604" y="251458"/>
                  <a:pt x="221980" y="234123"/>
                  <a:pt x="226353" y="216132"/>
                </a:cubicBezTo>
                <a:lnTo>
                  <a:pt x="236649" y="173786"/>
                </a:lnTo>
                <a:cubicBezTo>
                  <a:pt x="229119" y="178646"/>
                  <a:pt x="220375" y="181783"/>
                  <a:pt x="210970" y="182640"/>
                </a:cubicBezTo>
                <a:cubicBezTo>
                  <a:pt x="209238" y="182800"/>
                  <a:pt x="207482" y="182880"/>
                  <a:pt x="205708" y="182880"/>
                </a:cubicBezTo>
                <a:cubicBezTo>
                  <a:pt x="205226" y="182880"/>
                  <a:pt x="204743" y="182873"/>
                  <a:pt x="204263" y="182862"/>
                </a:cubicBezTo>
                <a:cubicBezTo>
                  <a:pt x="201730" y="173036"/>
                  <a:pt x="196011" y="164489"/>
                  <a:pt x="188273" y="158388"/>
                </a:cubicBezTo>
                <a:cubicBezTo>
                  <a:pt x="192152" y="148246"/>
                  <a:pt x="194278" y="137236"/>
                  <a:pt x="194278" y="125730"/>
                </a:cubicBezTo>
                <a:cubicBezTo>
                  <a:pt x="194278" y="107036"/>
                  <a:pt x="188668" y="89652"/>
                  <a:pt x="179040" y="75170"/>
                </a:cubicBezTo>
                <a:cubicBezTo>
                  <a:pt x="180764" y="74259"/>
                  <a:pt x="182540" y="73434"/>
                  <a:pt x="184361" y="72700"/>
                </a:cubicBezTo>
                <a:cubicBezTo>
                  <a:pt x="190956" y="70043"/>
                  <a:pt x="198162" y="68580"/>
                  <a:pt x="205708" y="68580"/>
                </a:cubicBezTo>
                <a:cubicBezTo>
                  <a:pt x="206090" y="68580"/>
                  <a:pt x="206472" y="68584"/>
                  <a:pt x="206853" y="68591"/>
                </a:cubicBezTo>
                <a:cubicBezTo>
                  <a:pt x="206101" y="64895"/>
                  <a:pt x="205708" y="61068"/>
                  <a:pt x="205708" y="57150"/>
                </a:cubicBezTo>
                <a:cubicBezTo>
                  <a:pt x="205708" y="53238"/>
                  <a:pt x="206101" y="49419"/>
                  <a:pt x="206849" y="45728"/>
                </a:cubicBezTo>
                <a:cubicBezTo>
                  <a:pt x="212141" y="19638"/>
                  <a:pt x="235207" y="0"/>
                  <a:pt x="262858" y="0"/>
                </a:cubicBezTo>
                <a:cubicBezTo>
                  <a:pt x="290509" y="0"/>
                  <a:pt x="313575" y="19638"/>
                  <a:pt x="318867" y="45728"/>
                </a:cubicBezTo>
                <a:cubicBezTo>
                  <a:pt x="319615" y="49419"/>
                  <a:pt x="320008" y="53238"/>
                  <a:pt x="320008" y="57150"/>
                </a:cubicBezTo>
                <a:cubicBezTo>
                  <a:pt x="320008" y="61068"/>
                  <a:pt x="319613" y="64895"/>
                  <a:pt x="318863" y="68591"/>
                </a:cubicBezTo>
                <a:close/>
                <a:moveTo>
                  <a:pt x="102870" y="57150"/>
                </a:moveTo>
                <a:cubicBezTo>
                  <a:pt x="64994" y="57150"/>
                  <a:pt x="34290" y="87854"/>
                  <a:pt x="34290" y="125730"/>
                </a:cubicBezTo>
                <a:cubicBezTo>
                  <a:pt x="34290" y="143294"/>
                  <a:pt x="40893" y="159317"/>
                  <a:pt x="51753" y="171450"/>
                </a:cubicBezTo>
                <a:lnTo>
                  <a:pt x="45720" y="171450"/>
                </a:lnTo>
                <a:cubicBezTo>
                  <a:pt x="33095" y="171450"/>
                  <a:pt x="22860" y="181684"/>
                  <a:pt x="22860" y="194310"/>
                </a:cubicBezTo>
                <a:cubicBezTo>
                  <a:pt x="22860" y="206936"/>
                  <a:pt x="33095" y="217170"/>
                  <a:pt x="45720" y="217170"/>
                </a:cubicBezTo>
                <a:lnTo>
                  <a:pt x="57587" y="217170"/>
                </a:lnTo>
                <a:cubicBezTo>
                  <a:pt x="49112" y="258272"/>
                  <a:pt x="26688" y="281996"/>
                  <a:pt x="14187" y="292453"/>
                </a:cubicBezTo>
                <a:cubicBezTo>
                  <a:pt x="6256" y="299087"/>
                  <a:pt x="0" y="309273"/>
                  <a:pt x="0" y="321156"/>
                </a:cubicBezTo>
                <a:cubicBezTo>
                  <a:pt x="0" y="339478"/>
                  <a:pt x="14853" y="354330"/>
                  <a:pt x="33174" y="354330"/>
                </a:cubicBezTo>
                <a:lnTo>
                  <a:pt x="172566" y="354330"/>
                </a:lnTo>
                <a:cubicBezTo>
                  <a:pt x="190888" y="354330"/>
                  <a:pt x="205740" y="339478"/>
                  <a:pt x="205740" y="321156"/>
                </a:cubicBezTo>
                <a:cubicBezTo>
                  <a:pt x="205740" y="309273"/>
                  <a:pt x="199483" y="299087"/>
                  <a:pt x="191553" y="292453"/>
                </a:cubicBezTo>
                <a:cubicBezTo>
                  <a:pt x="179052" y="281996"/>
                  <a:pt x="156628" y="258272"/>
                  <a:pt x="148153" y="217170"/>
                </a:cubicBezTo>
                <a:lnTo>
                  <a:pt x="160020" y="217170"/>
                </a:lnTo>
                <a:cubicBezTo>
                  <a:pt x="172645" y="217170"/>
                  <a:pt x="182880" y="206936"/>
                  <a:pt x="182880" y="194310"/>
                </a:cubicBezTo>
                <a:cubicBezTo>
                  <a:pt x="182880" y="181684"/>
                  <a:pt x="172645" y="171450"/>
                  <a:pt x="160020" y="171450"/>
                </a:cubicBezTo>
                <a:lnTo>
                  <a:pt x="153987" y="171450"/>
                </a:lnTo>
                <a:cubicBezTo>
                  <a:pt x="164847" y="159317"/>
                  <a:pt x="171450" y="143294"/>
                  <a:pt x="171450" y="125730"/>
                </a:cubicBezTo>
                <a:cubicBezTo>
                  <a:pt x="171450" y="87854"/>
                  <a:pt x="140746" y="57150"/>
                  <a:pt x="102870" y="57150"/>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3260" tIns="46630" rIns="93260" bIns="46630" rtlCol="0" anchor="ctr"/>
          <a:lstStyle/>
          <a:p>
            <a:pPr algn="ctr" defTabSz="932597">
              <a:defRPr/>
            </a:pPr>
            <a:endParaRPr lang="en-US" sz="2448">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Sans Display Semibold"/>
              <a:cs typeface="Segoe UI" panose="020B0502040204020203" pitchFamily="34" charset="0"/>
            </a:endParaRPr>
          </a:p>
        </p:txBody>
      </p:sp>
      <p:sp>
        <p:nvSpPr>
          <p:cNvPr id="20" name="Graphic 163" descr="book with person on cover">
            <a:extLst>
              <a:ext uri="{FF2B5EF4-FFF2-40B4-BE49-F238E27FC236}">
                <a16:creationId xmlns:a16="http://schemas.microsoft.com/office/drawing/2014/main" id="{CE4581F5-9CF4-6578-5230-745AAD84B975}"/>
              </a:ext>
            </a:extLst>
          </p:cNvPr>
          <p:cNvSpPr>
            <a:spLocks noChangeAspect="1"/>
          </p:cNvSpPr>
          <p:nvPr/>
        </p:nvSpPr>
        <p:spPr>
          <a:xfrm>
            <a:off x="9513040" y="2929623"/>
            <a:ext cx="438921" cy="479106"/>
          </a:xfrm>
          <a:custGeom>
            <a:avLst/>
            <a:gdLst>
              <a:gd name="connsiteX0" fmla="*/ 47625 w 314325"/>
              <a:gd name="connsiteY0" fmla="*/ 0 h 381000"/>
              <a:gd name="connsiteX1" fmla="*/ 0 w 314325"/>
              <a:gd name="connsiteY1" fmla="*/ 47625 h 381000"/>
              <a:gd name="connsiteX2" fmla="*/ 0 w 314325"/>
              <a:gd name="connsiteY2" fmla="*/ 333375 h 381000"/>
              <a:gd name="connsiteX3" fmla="*/ 47625 w 314325"/>
              <a:gd name="connsiteY3" fmla="*/ 381000 h 381000"/>
              <a:gd name="connsiteX4" fmla="*/ 300038 w 314325"/>
              <a:gd name="connsiteY4" fmla="*/ 381000 h 381000"/>
              <a:gd name="connsiteX5" fmla="*/ 314325 w 314325"/>
              <a:gd name="connsiteY5" fmla="*/ 366713 h 381000"/>
              <a:gd name="connsiteX6" fmla="*/ 300038 w 314325"/>
              <a:gd name="connsiteY6" fmla="*/ 352425 h 381000"/>
              <a:gd name="connsiteX7" fmla="*/ 47625 w 314325"/>
              <a:gd name="connsiteY7" fmla="*/ 352425 h 381000"/>
              <a:gd name="connsiteX8" fmla="*/ 28575 w 314325"/>
              <a:gd name="connsiteY8" fmla="*/ 333375 h 381000"/>
              <a:gd name="connsiteX9" fmla="*/ 300038 w 314325"/>
              <a:gd name="connsiteY9" fmla="*/ 333375 h 381000"/>
              <a:gd name="connsiteX10" fmla="*/ 314325 w 314325"/>
              <a:gd name="connsiteY10" fmla="*/ 319088 h 381000"/>
              <a:gd name="connsiteX11" fmla="*/ 314325 w 314325"/>
              <a:gd name="connsiteY11" fmla="*/ 47625 h 381000"/>
              <a:gd name="connsiteX12" fmla="*/ 266700 w 314325"/>
              <a:gd name="connsiteY12" fmla="*/ 0 h 381000"/>
              <a:gd name="connsiteX13" fmla="*/ 47625 w 314325"/>
              <a:gd name="connsiteY13" fmla="*/ 0 h 381000"/>
              <a:gd name="connsiteX14" fmla="*/ 219075 w 314325"/>
              <a:gd name="connsiteY14" fmla="*/ 195263 h 381000"/>
              <a:gd name="connsiteX15" fmla="*/ 219075 w 314325"/>
              <a:gd name="connsiteY15" fmla="*/ 204778 h 381000"/>
              <a:gd name="connsiteX16" fmla="*/ 157163 w 314325"/>
              <a:gd name="connsiteY16" fmla="*/ 238125 h 381000"/>
              <a:gd name="connsiteX17" fmla="*/ 95250 w 314325"/>
              <a:gd name="connsiteY17" fmla="*/ 204778 h 381000"/>
              <a:gd name="connsiteX18" fmla="*/ 95250 w 314325"/>
              <a:gd name="connsiteY18" fmla="*/ 195263 h 381000"/>
              <a:gd name="connsiteX19" fmla="*/ 109538 w 314325"/>
              <a:gd name="connsiteY19" fmla="*/ 180975 h 381000"/>
              <a:gd name="connsiteX20" fmla="*/ 204788 w 314325"/>
              <a:gd name="connsiteY20" fmla="*/ 180975 h 381000"/>
              <a:gd name="connsiteX21" fmla="*/ 219075 w 314325"/>
              <a:gd name="connsiteY21" fmla="*/ 195263 h 381000"/>
              <a:gd name="connsiteX22" fmla="*/ 190500 w 314325"/>
              <a:gd name="connsiteY22" fmla="*/ 128501 h 381000"/>
              <a:gd name="connsiteX23" fmla="*/ 157163 w 314325"/>
              <a:gd name="connsiteY23" fmla="*/ 161851 h 381000"/>
              <a:gd name="connsiteX24" fmla="*/ 123825 w 314325"/>
              <a:gd name="connsiteY24" fmla="*/ 128501 h 381000"/>
              <a:gd name="connsiteX25" fmla="*/ 157163 w 314325"/>
              <a:gd name="connsiteY25" fmla="*/ 95250 h 381000"/>
              <a:gd name="connsiteX26" fmla="*/ 190500 w 314325"/>
              <a:gd name="connsiteY26" fmla="*/ 128501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14325" h="381000">
                <a:moveTo>
                  <a:pt x="47625" y="0"/>
                </a:moveTo>
                <a:cubicBezTo>
                  <a:pt x="21322" y="0"/>
                  <a:pt x="0" y="21322"/>
                  <a:pt x="0" y="47625"/>
                </a:cubicBezTo>
                <a:lnTo>
                  <a:pt x="0" y="333375"/>
                </a:lnTo>
                <a:cubicBezTo>
                  <a:pt x="0" y="359677"/>
                  <a:pt x="21322" y="381000"/>
                  <a:pt x="47625" y="381000"/>
                </a:cubicBezTo>
                <a:lnTo>
                  <a:pt x="300038" y="381000"/>
                </a:lnTo>
                <a:cubicBezTo>
                  <a:pt x="307928" y="381000"/>
                  <a:pt x="314325" y="374603"/>
                  <a:pt x="314325" y="366713"/>
                </a:cubicBezTo>
                <a:cubicBezTo>
                  <a:pt x="314325" y="358822"/>
                  <a:pt x="307928" y="352425"/>
                  <a:pt x="300038" y="352425"/>
                </a:cubicBezTo>
                <a:lnTo>
                  <a:pt x="47625" y="352425"/>
                </a:lnTo>
                <a:cubicBezTo>
                  <a:pt x="37104" y="352425"/>
                  <a:pt x="28575" y="343896"/>
                  <a:pt x="28575" y="333375"/>
                </a:cubicBezTo>
                <a:lnTo>
                  <a:pt x="300038" y="333375"/>
                </a:lnTo>
                <a:cubicBezTo>
                  <a:pt x="307928" y="333375"/>
                  <a:pt x="314325" y="326978"/>
                  <a:pt x="314325" y="319088"/>
                </a:cubicBezTo>
                <a:lnTo>
                  <a:pt x="314325" y="47625"/>
                </a:lnTo>
                <a:cubicBezTo>
                  <a:pt x="314325" y="21322"/>
                  <a:pt x="293002" y="0"/>
                  <a:pt x="266700" y="0"/>
                </a:cubicBezTo>
                <a:lnTo>
                  <a:pt x="47625" y="0"/>
                </a:lnTo>
                <a:close/>
                <a:moveTo>
                  <a:pt x="219075" y="195263"/>
                </a:moveTo>
                <a:lnTo>
                  <a:pt x="219075" y="204778"/>
                </a:lnTo>
                <a:cubicBezTo>
                  <a:pt x="219075" y="223838"/>
                  <a:pt x="192725" y="238125"/>
                  <a:pt x="157163" y="238125"/>
                </a:cubicBezTo>
                <a:cubicBezTo>
                  <a:pt x="121598" y="238125"/>
                  <a:pt x="95250" y="223838"/>
                  <a:pt x="95250" y="204778"/>
                </a:cubicBezTo>
                <a:lnTo>
                  <a:pt x="95250" y="195263"/>
                </a:lnTo>
                <a:cubicBezTo>
                  <a:pt x="95250" y="187372"/>
                  <a:pt x="101647" y="180975"/>
                  <a:pt x="109538" y="180975"/>
                </a:cubicBezTo>
                <a:lnTo>
                  <a:pt x="204788" y="180975"/>
                </a:lnTo>
                <a:cubicBezTo>
                  <a:pt x="212678" y="180975"/>
                  <a:pt x="219075" y="187372"/>
                  <a:pt x="219075" y="195263"/>
                </a:cubicBezTo>
                <a:close/>
                <a:moveTo>
                  <a:pt x="190500" y="128501"/>
                </a:moveTo>
                <a:cubicBezTo>
                  <a:pt x="190500" y="146920"/>
                  <a:pt x="175580" y="161851"/>
                  <a:pt x="157163" y="161851"/>
                </a:cubicBezTo>
                <a:cubicBezTo>
                  <a:pt x="138745" y="161851"/>
                  <a:pt x="123825" y="146920"/>
                  <a:pt x="123825" y="128501"/>
                </a:cubicBezTo>
                <a:cubicBezTo>
                  <a:pt x="123825" y="110083"/>
                  <a:pt x="138745" y="95250"/>
                  <a:pt x="157163" y="95250"/>
                </a:cubicBezTo>
                <a:cubicBezTo>
                  <a:pt x="175580" y="95250"/>
                  <a:pt x="190500" y="110083"/>
                  <a:pt x="190500" y="128501"/>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3260" tIns="46630" rIns="93260" bIns="46630" rtlCol="0" anchor="ctr"/>
          <a:lstStyle/>
          <a:p>
            <a:pPr algn="ctr" defTabSz="932597">
              <a:defRPr/>
            </a:pPr>
            <a:endParaRPr lang="en-US" sz="2448">
              <a:gradFill>
                <a:gsLst>
                  <a:gs pos="87000">
                    <a:srgbClr val="6D90D6"/>
                  </a:gs>
                  <a:gs pos="44000">
                    <a:srgbClr val="514ABC"/>
                  </a:gs>
                  <a:gs pos="0">
                    <a:srgbClr val="514ABC"/>
                  </a:gs>
                  <a:gs pos="68000">
                    <a:srgbClr val="6070BF"/>
                  </a:gs>
                  <a:gs pos="100000">
                    <a:srgbClr val="4A93FF"/>
                  </a:gs>
                </a:gsLst>
                <a:path path="circle">
                  <a:fillToRect t="100000" r="100000"/>
                </a:path>
              </a:gradFill>
              <a:latin typeface="Segoe Sans Display Semibold"/>
              <a:cs typeface="Segoe UI" panose="020B0502040204020203" pitchFamily="34" charset="0"/>
            </a:endParaRPr>
          </a:p>
        </p:txBody>
      </p:sp>
    </p:spTree>
    <p:extLst>
      <p:ext uri="{BB962C8B-B14F-4D97-AF65-F5344CB8AC3E}">
        <p14:creationId xmlns:p14="http://schemas.microsoft.com/office/powerpoint/2010/main" val="5110156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00"/>
                                  </p:stCondLst>
                                  <p:childTnLst>
                                    <p:animMotion origin="layout" path="M 2.29167E-6 7.40741E-7 L 2.29167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300"/>
                                  </p:stCondLst>
                                  <p:childTnLst>
                                    <p:animMotion origin="layout" path="M 2.29167E-6 -3.33333E-6 L 2.29167E-6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200"/>
                                  </p:stCondLst>
                                  <p:childTnLst>
                                    <p:animMotion origin="layout" path="M 0 7.40741E-7 L 0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300"/>
                                  </p:stCondLst>
                                  <p:childTnLst>
                                    <p:animMotion origin="layout" path="M 0 1.85185E-6 L 0 0.03541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200"/>
                                  </p:stCondLst>
                                  <p:childTnLst>
                                    <p:animMotion origin="layout" path="M -2.29167E-6 7.40741E-7 L -2.29167E-6 0.03542 " pathEditMode="relative" rAng="0" ptsTypes="AA">
                                      <p:cBhvr>
                                        <p:cTn id="29" dur="700" spd="-100000" fill="hold"/>
                                        <p:tgtEl>
                                          <p:spTgt spid="10"/>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grpId="1" nodeType="withEffect">
                                  <p:stCondLst>
                                    <p:cond delay="300"/>
                                  </p:stCondLst>
                                  <p:childTnLst>
                                    <p:animMotion origin="layout" path="M -2.08333E-6 -1.48148E-6 L -2.08333E-6 0.03542 " pathEditMode="relative" rAng="0" ptsTypes="AA">
                                      <p:cBhvr>
                                        <p:cTn id="34" dur="700" spd="-100000" fill="hold"/>
                                        <p:tgtEl>
                                          <p:spTgt spid="9"/>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42" presetClass="path" presetSubtype="0" decel="100000" fill="hold" grpId="1" nodeType="withEffect">
                                  <p:stCondLst>
                                    <p:cond delay="200"/>
                                  </p:stCondLst>
                                  <p:childTnLst>
                                    <p:animMotion origin="layout" path="M 0 -2.59259E-6 L 0 0.03542 " pathEditMode="relative" rAng="0" ptsTypes="AA">
                                      <p:cBhvr>
                                        <p:cTn id="39" dur="700" spd="-100000" fill="hold"/>
                                        <p:tgtEl>
                                          <p:spTgt spid="12"/>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par>
                                <p:cTn id="43" presetID="42" presetClass="path" presetSubtype="0" decel="100000" fill="hold" grpId="1" nodeType="withEffect">
                                  <p:stCondLst>
                                    <p:cond delay="300"/>
                                  </p:stCondLst>
                                  <p:childTnLst>
                                    <p:animMotion origin="layout" path="M 0 -2.59259E-6 L 0 0.03542 " pathEditMode="relative" rAng="0" ptsTypes="AA">
                                      <p:cBhvr>
                                        <p:cTn id="44" dur="700" spd="-100000" fill="hold"/>
                                        <p:tgtEl>
                                          <p:spTgt spid="13"/>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42" presetClass="path" presetSubtype="0" decel="100000" fill="hold" grpId="1" nodeType="withEffect">
                                  <p:stCondLst>
                                    <p:cond delay="300"/>
                                  </p:stCondLst>
                                  <p:childTnLst>
                                    <p:animMotion origin="layout" path="M 0 -2.59259E-6 L 0 0.03542 " pathEditMode="relative" rAng="0" ptsTypes="AA">
                                      <p:cBhvr>
                                        <p:cTn id="49" dur="700" spd="-100000" fill="hold"/>
                                        <p:tgtEl>
                                          <p:spTgt spid="14"/>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42" presetClass="path" presetSubtype="0" decel="100000" fill="hold" grpId="1" nodeType="withEffect">
                                  <p:stCondLst>
                                    <p:cond delay="200"/>
                                  </p:stCondLst>
                                  <p:childTnLst>
                                    <p:animMotion origin="layout" path="M 2.29167E-6 7.40741E-7 L 2.29167E-6 0.03542 " pathEditMode="relative" rAng="0" ptsTypes="AA">
                                      <p:cBhvr>
                                        <p:cTn id="54" dur="700" spd="-100000" fill="hold"/>
                                        <p:tgtEl>
                                          <p:spTgt spid="18"/>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42" presetClass="path" presetSubtype="0" decel="100000" fill="hold" grpId="1" nodeType="withEffect">
                                  <p:stCondLst>
                                    <p:cond delay="200"/>
                                  </p:stCondLst>
                                  <p:childTnLst>
                                    <p:animMotion origin="layout" path="M 0 7.40741E-7 L 0 0.03542 " pathEditMode="relative" rAng="0" ptsTypes="AA">
                                      <p:cBhvr>
                                        <p:cTn id="59" dur="700" spd="-100000" fill="hold"/>
                                        <p:tgtEl>
                                          <p:spTgt spid="19"/>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par>
                                <p:cTn id="63" presetID="42" presetClass="path" presetSubtype="0" decel="100000" fill="hold" grpId="1" nodeType="withEffect">
                                  <p:stCondLst>
                                    <p:cond delay="200"/>
                                  </p:stCondLst>
                                  <p:childTnLst>
                                    <p:animMotion origin="layout" path="M -2.08333E-6 7.40741E-7 L -2.08333E-6 0.03542 " pathEditMode="relative" rAng="0" ptsTypes="AA">
                                      <p:cBhvr>
                                        <p:cTn id="64"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P spid="6" grpId="0"/>
      <p:bldP spid="6" grpId="1"/>
      <p:bldP spid="7" grpId="0" animBg="1"/>
      <p:bldP spid="7" grpId="1" animBg="1"/>
      <p:bldP spid="9" grpId="0"/>
      <p:bldP spid="9" grpId="1"/>
      <p:bldP spid="10" grpId="0" animBg="1"/>
      <p:bldP spid="10" grpId="1" animBg="1"/>
      <p:bldP spid="12" grpId="0" animBg="1"/>
      <p:bldP spid="12" grpId="1" animBg="1"/>
      <p:bldP spid="13" grpId="0" animBg="1"/>
      <p:bldP spid="13" grpId="1" animBg="1"/>
      <p:bldP spid="14" grpId="0" animBg="1"/>
      <p:bldP spid="14" grpId="1" animBg="1"/>
      <p:bldP spid="18" grpId="0" animBg="1"/>
      <p:bldP spid="18" grpId="1" animBg="1"/>
      <p:bldP spid="19" grpId="0" animBg="1"/>
      <p:bldP spid="19" grpId="1" animBg="1"/>
      <p:bldP spid="20" grpId="0" animBg="1"/>
      <p:bldP spid="2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Connector 33" descr="Line connecting downwards">
            <a:extLst>
              <a:ext uri="{FF2B5EF4-FFF2-40B4-BE49-F238E27FC236}">
                <a16:creationId xmlns:a16="http://schemas.microsoft.com/office/drawing/2014/main" id="{8FC34926-A836-9006-77D0-52DD9927F30E}"/>
              </a:ext>
              <a:ext uri="{C183D7F6-B498-43B3-948B-1728B52AA6E4}">
                <adec:decorative xmlns:adec="http://schemas.microsoft.com/office/drawing/2017/decorative" val="0"/>
              </a:ext>
            </a:extLst>
          </p:cNvPr>
          <p:cNvCxnSpPr>
            <a:cxnSpLocks/>
          </p:cNvCxnSpPr>
          <p:nvPr/>
        </p:nvCxnSpPr>
        <p:spPr>
          <a:xfrm>
            <a:off x="7550074" y="2348116"/>
            <a:ext cx="0" cy="652822"/>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6" name="Straight Connector 35" descr="Line connecting bidirectionally">
            <a:extLst>
              <a:ext uri="{FF2B5EF4-FFF2-40B4-BE49-F238E27FC236}">
                <a16:creationId xmlns:a16="http://schemas.microsoft.com/office/drawing/2014/main" id="{5DD49F30-088B-D093-A065-12F669CEBC34}"/>
              </a:ext>
              <a:ext uri="{C183D7F6-B498-43B3-948B-1728B52AA6E4}">
                <adec:decorative xmlns:adec="http://schemas.microsoft.com/office/drawing/2017/decorative" val="0"/>
              </a:ext>
            </a:extLst>
          </p:cNvPr>
          <p:cNvCxnSpPr>
            <a:cxnSpLocks/>
          </p:cNvCxnSpPr>
          <p:nvPr/>
        </p:nvCxnSpPr>
        <p:spPr>
          <a:xfrm>
            <a:off x="9059288" y="3406439"/>
            <a:ext cx="724534" cy="0"/>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38" name="Straight Connector 37" descr="Line connecting bidirectionally">
            <a:extLst>
              <a:ext uri="{FF2B5EF4-FFF2-40B4-BE49-F238E27FC236}">
                <a16:creationId xmlns:a16="http://schemas.microsoft.com/office/drawing/2014/main" id="{FF2C1FDF-A06B-EE44-2C3F-3869C505A8D5}"/>
              </a:ext>
              <a:ext uri="{C183D7F6-B498-43B3-948B-1728B52AA6E4}">
                <adec:decorative xmlns:adec="http://schemas.microsoft.com/office/drawing/2017/decorative" val="0"/>
              </a:ext>
            </a:extLst>
          </p:cNvPr>
          <p:cNvCxnSpPr>
            <a:cxnSpLocks/>
          </p:cNvCxnSpPr>
          <p:nvPr/>
        </p:nvCxnSpPr>
        <p:spPr>
          <a:xfrm>
            <a:off x="9059288" y="4056634"/>
            <a:ext cx="724534" cy="0"/>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40" name="Straight Connector 39" descr="Line connecting downwards">
            <a:extLst>
              <a:ext uri="{FF2B5EF4-FFF2-40B4-BE49-F238E27FC236}">
                <a16:creationId xmlns:a16="http://schemas.microsoft.com/office/drawing/2014/main" id="{5FB0704D-EB34-8A97-3151-E8343D8AF428}"/>
              </a:ext>
              <a:ext uri="{C183D7F6-B498-43B3-948B-1728B52AA6E4}">
                <adec:decorative xmlns:adec="http://schemas.microsoft.com/office/drawing/2017/decorative" val="0"/>
              </a:ext>
            </a:extLst>
          </p:cNvPr>
          <p:cNvCxnSpPr>
            <a:cxnSpLocks/>
          </p:cNvCxnSpPr>
          <p:nvPr/>
        </p:nvCxnSpPr>
        <p:spPr>
          <a:xfrm>
            <a:off x="7550074" y="4319052"/>
            <a:ext cx="0" cy="652822"/>
          </a:xfrm>
          <a:prstGeom prst="line">
            <a:avLst/>
          </a:prstGeom>
          <a:ln w="12700" cap="rnd">
            <a:solidFill>
              <a:srgbClr val="D9D9D6"/>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03E8C273-8242-A7A3-0127-5BD3230A9BB4}"/>
              </a:ext>
            </a:extLst>
          </p:cNvPr>
          <p:cNvSpPr>
            <a:spLocks noGrp="1"/>
          </p:cNvSpPr>
          <p:nvPr>
            <p:ph type="title"/>
          </p:nvPr>
        </p:nvSpPr>
        <p:spPr>
          <a:xfrm>
            <a:off x="587630" y="132882"/>
            <a:ext cx="9189565" cy="1383808"/>
          </a:xfrm>
          <a:noFill/>
          <a:ln/>
        </p:spPr>
        <p:txBody>
          <a:bodyPr vert="horz" wrap="square" lIns="0" tIns="0" rIns="0" bIns="0" rtlCol="0" anchor="ctr">
            <a:normAutofit/>
          </a:bodyPr>
          <a:lstStyle/>
          <a:p>
            <a:r>
              <a:rPr lang="en-US"/>
              <a:t>Conversational and contextual</a:t>
            </a:r>
          </a:p>
        </p:txBody>
      </p:sp>
      <p:sp>
        <p:nvSpPr>
          <p:cNvPr id="11" name="Title 4">
            <a:extLst>
              <a:ext uri="{FF2B5EF4-FFF2-40B4-BE49-F238E27FC236}">
                <a16:creationId xmlns:a16="http://schemas.microsoft.com/office/drawing/2014/main" id="{CE8B945B-F341-A21F-D2E2-E3C73726A053}"/>
              </a:ext>
            </a:extLst>
          </p:cNvPr>
          <p:cNvSpPr txBox="1">
            <a:spLocks/>
          </p:cNvSpPr>
          <p:nvPr/>
        </p:nvSpPr>
        <p:spPr>
          <a:xfrm>
            <a:off x="855768" y="1596355"/>
            <a:ext cx="4799241" cy="64036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51304">
              <a:spcBef>
                <a:spcPts val="0"/>
              </a:spcBef>
              <a:spcAft>
                <a:spcPts val="1836"/>
              </a:spcAft>
              <a:defRPr/>
            </a:pPr>
            <a:r>
              <a:rPr lang="en-US" sz="2040" spc="0">
                <a:latin typeface="+mn-lt"/>
                <a:cs typeface="Segoe Sans Display" pitchFamily="2" charset="0"/>
              </a:rPr>
              <a:t>Truly conversational Teams apps built with purpose to leverage app skills</a:t>
            </a:r>
          </a:p>
        </p:txBody>
      </p:sp>
      <p:sp>
        <p:nvSpPr>
          <p:cNvPr id="13" name="Graphic 102" descr="app interface">
            <a:extLst>
              <a:ext uri="{FF2B5EF4-FFF2-40B4-BE49-F238E27FC236}">
                <a16:creationId xmlns:a16="http://schemas.microsoft.com/office/drawing/2014/main" id="{E4FBAC29-2285-9842-C6CB-7A6ACC1C1933}"/>
              </a:ext>
            </a:extLst>
          </p:cNvPr>
          <p:cNvSpPr>
            <a:spLocks noChangeAspect="1"/>
          </p:cNvSpPr>
          <p:nvPr/>
        </p:nvSpPr>
        <p:spPr>
          <a:xfrm>
            <a:off x="874933" y="2607277"/>
            <a:ext cx="401774" cy="322079"/>
          </a:xfrm>
          <a:custGeom>
            <a:avLst/>
            <a:gdLst>
              <a:gd name="connsiteX0" fmla="*/ 61913 w 342900"/>
              <a:gd name="connsiteY0" fmla="*/ 0 h 342900"/>
              <a:gd name="connsiteX1" fmla="*/ 0 w 342900"/>
              <a:gd name="connsiteY1" fmla="*/ 61913 h 342900"/>
              <a:gd name="connsiteX2" fmla="*/ 0 w 342900"/>
              <a:gd name="connsiteY2" fmla="*/ 280988 h 342900"/>
              <a:gd name="connsiteX3" fmla="*/ 61913 w 342900"/>
              <a:gd name="connsiteY3" fmla="*/ 342900 h 342900"/>
              <a:gd name="connsiteX4" fmla="*/ 280988 w 342900"/>
              <a:gd name="connsiteY4" fmla="*/ 342900 h 342900"/>
              <a:gd name="connsiteX5" fmla="*/ 342900 w 342900"/>
              <a:gd name="connsiteY5" fmla="*/ 280988 h 342900"/>
              <a:gd name="connsiteX6" fmla="*/ 342900 w 342900"/>
              <a:gd name="connsiteY6" fmla="*/ 61913 h 342900"/>
              <a:gd name="connsiteX7" fmla="*/ 280988 w 342900"/>
              <a:gd name="connsiteY7" fmla="*/ 0 h 342900"/>
              <a:gd name="connsiteX8" fmla="*/ 61913 w 342900"/>
              <a:gd name="connsiteY8" fmla="*/ 0 h 342900"/>
              <a:gd name="connsiteX9" fmla="*/ 28575 w 342900"/>
              <a:gd name="connsiteY9" fmla="*/ 95250 h 342900"/>
              <a:gd name="connsiteX10" fmla="*/ 314325 w 342900"/>
              <a:gd name="connsiteY10" fmla="*/ 95250 h 342900"/>
              <a:gd name="connsiteX11" fmla="*/ 314325 w 342900"/>
              <a:gd name="connsiteY11" fmla="*/ 280988 h 342900"/>
              <a:gd name="connsiteX12" fmla="*/ 280988 w 342900"/>
              <a:gd name="connsiteY12" fmla="*/ 314325 h 342900"/>
              <a:gd name="connsiteX13" fmla="*/ 61913 w 342900"/>
              <a:gd name="connsiteY13" fmla="*/ 314325 h 342900"/>
              <a:gd name="connsiteX14" fmla="*/ 28575 w 342900"/>
              <a:gd name="connsiteY14" fmla="*/ 280988 h 342900"/>
              <a:gd name="connsiteX15" fmla="*/ 28575 w 342900"/>
              <a:gd name="connsiteY15" fmla="*/ 95250 h 342900"/>
              <a:gd name="connsiteX16" fmla="*/ 57150 w 342900"/>
              <a:gd name="connsiteY16" fmla="*/ 140018 h 342900"/>
              <a:gd name="connsiteX17" fmla="*/ 73343 w 342900"/>
              <a:gd name="connsiteY17" fmla="*/ 123825 h 342900"/>
              <a:gd name="connsiteX18" fmla="*/ 136208 w 342900"/>
              <a:gd name="connsiteY18" fmla="*/ 123825 h 342900"/>
              <a:gd name="connsiteX19" fmla="*/ 152400 w 342900"/>
              <a:gd name="connsiteY19" fmla="*/ 140018 h 342900"/>
              <a:gd name="connsiteX20" fmla="*/ 152400 w 342900"/>
              <a:gd name="connsiteY20" fmla="*/ 269558 h 342900"/>
              <a:gd name="connsiteX21" fmla="*/ 136208 w 342900"/>
              <a:gd name="connsiteY21" fmla="*/ 285750 h 342900"/>
              <a:gd name="connsiteX22" fmla="*/ 73343 w 342900"/>
              <a:gd name="connsiteY22" fmla="*/ 285750 h 342900"/>
              <a:gd name="connsiteX23" fmla="*/ 57150 w 342900"/>
              <a:gd name="connsiteY23" fmla="*/ 269558 h 342900"/>
              <a:gd name="connsiteX24" fmla="*/ 57150 w 342900"/>
              <a:gd name="connsiteY24" fmla="*/ 140018 h 342900"/>
              <a:gd name="connsiteX25" fmla="*/ 85725 w 342900"/>
              <a:gd name="connsiteY25" fmla="*/ 152400 h 342900"/>
              <a:gd name="connsiteX26" fmla="*/ 85725 w 342900"/>
              <a:gd name="connsiteY26" fmla="*/ 257175 h 342900"/>
              <a:gd name="connsiteX27" fmla="*/ 123825 w 342900"/>
              <a:gd name="connsiteY27" fmla="*/ 257175 h 342900"/>
              <a:gd name="connsiteX28" fmla="*/ 123825 w 342900"/>
              <a:gd name="connsiteY28" fmla="*/ 152400 h 342900"/>
              <a:gd name="connsiteX29" fmla="*/ 85725 w 342900"/>
              <a:gd name="connsiteY29" fmla="*/ 152400 h 342900"/>
              <a:gd name="connsiteX30" fmla="*/ 185738 w 342900"/>
              <a:gd name="connsiteY30" fmla="*/ 123825 h 342900"/>
              <a:gd name="connsiteX31" fmla="*/ 271463 w 342900"/>
              <a:gd name="connsiteY31" fmla="*/ 123825 h 342900"/>
              <a:gd name="connsiteX32" fmla="*/ 285750 w 342900"/>
              <a:gd name="connsiteY32" fmla="*/ 138113 h 342900"/>
              <a:gd name="connsiteX33" fmla="*/ 271463 w 342900"/>
              <a:gd name="connsiteY33" fmla="*/ 152400 h 342900"/>
              <a:gd name="connsiteX34" fmla="*/ 185738 w 342900"/>
              <a:gd name="connsiteY34" fmla="*/ 152400 h 342900"/>
              <a:gd name="connsiteX35" fmla="*/ 171450 w 342900"/>
              <a:gd name="connsiteY35" fmla="*/ 138113 h 342900"/>
              <a:gd name="connsiteX36" fmla="*/ 185738 w 342900"/>
              <a:gd name="connsiteY36" fmla="*/ 123825 h 342900"/>
              <a:gd name="connsiteX37" fmla="*/ 171450 w 342900"/>
              <a:gd name="connsiteY37" fmla="*/ 195263 h 342900"/>
              <a:gd name="connsiteX38" fmla="*/ 185738 w 342900"/>
              <a:gd name="connsiteY38" fmla="*/ 180975 h 342900"/>
              <a:gd name="connsiteX39" fmla="*/ 252413 w 342900"/>
              <a:gd name="connsiteY39" fmla="*/ 180975 h 342900"/>
              <a:gd name="connsiteX40" fmla="*/ 266700 w 342900"/>
              <a:gd name="connsiteY40" fmla="*/ 195263 h 342900"/>
              <a:gd name="connsiteX41" fmla="*/ 252413 w 342900"/>
              <a:gd name="connsiteY41" fmla="*/ 209550 h 342900"/>
              <a:gd name="connsiteX42" fmla="*/ 185738 w 342900"/>
              <a:gd name="connsiteY42" fmla="*/ 209550 h 342900"/>
              <a:gd name="connsiteX43" fmla="*/ 171450 w 342900"/>
              <a:gd name="connsiteY43" fmla="*/ 195263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42900" h="342900">
                <a:moveTo>
                  <a:pt x="61913" y="0"/>
                </a:moveTo>
                <a:cubicBezTo>
                  <a:pt x="27719" y="0"/>
                  <a:pt x="0" y="27719"/>
                  <a:pt x="0" y="61913"/>
                </a:cubicBezTo>
                <a:lnTo>
                  <a:pt x="0" y="280988"/>
                </a:lnTo>
                <a:cubicBezTo>
                  <a:pt x="0" y="315180"/>
                  <a:pt x="27719" y="342900"/>
                  <a:pt x="61913" y="342900"/>
                </a:cubicBezTo>
                <a:lnTo>
                  <a:pt x="280988" y="342900"/>
                </a:lnTo>
                <a:cubicBezTo>
                  <a:pt x="315180" y="342900"/>
                  <a:pt x="342900" y="315180"/>
                  <a:pt x="342900" y="280988"/>
                </a:cubicBezTo>
                <a:lnTo>
                  <a:pt x="342900" y="61913"/>
                </a:lnTo>
                <a:cubicBezTo>
                  <a:pt x="342900" y="27719"/>
                  <a:pt x="315180" y="0"/>
                  <a:pt x="280988" y="0"/>
                </a:cubicBezTo>
                <a:lnTo>
                  <a:pt x="61913" y="0"/>
                </a:lnTo>
                <a:close/>
                <a:moveTo>
                  <a:pt x="28575" y="95250"/>
                </a:moveTo>
                <a:lnTo>
                  <a:pt x="314325" y="95250"/>
                </a:lnTo>
                <a:lnTo>
                  <a:pt x="314325" y="280988"/>
                </a:lnTo>
                <a:cubicBezTo>
                  <a:pt x="314325" y="299399"/>
                  <a:pt x="299399" y="314325"/>
                  <a:pt x="280988" y="314325"/>
                </a:cubicBezTo>
                <a:lnTo>
                  <a:pt x="61913" y="314325"/>
                </a:lnTo>
                <a:cubicBezTo>
                  <a:pt x="43501" y="314325"/>
                  <a:pt x="28575" y="299399"/>
                  <a:pt x="28575" y="280988"/>
                </a:cubicBezTo>
                <a:lnTo>
                  <a:pt x="28575" y="95250"/>
                </a:lnTo>
                <a:close/>
                <a:moveTo>
                  <a:pt x="57150" y="140018"/>
                </a:moveTo>
                <a:cubicBezTo>
                  <a:pt x="57150" y="131075"/>
                  <a:pt x="64400" y="123825"/>
                  <a:pt x="73343" y="123825"/>
                </a:cubicBezTo>
                <a:lnTo>
                  <a:pt x="136208" y="123825"/>
                </a:lnTo>
                <a:cubicBezTo>
                  <a:pt x="145150" y="123825"/>
                  <a:pt x="152400" y="131075"/>
                  <a:pt x="152400" y="140018"/>
                </a:cubicBezTo>
                <a:lnTo>
                  <a:pt x="152400" y="269558"/>
                </a:lnTo>
                <a:cubicBezTo>
                  <a:pt x="152400" y="278500"/>
                  <a:pt x="145150" y="285750"/>
                  <a:pt x="136208" y="285750"/>
                </a:cubicBezTo>
                <a:lnTo>
                  <a:pt x="73343" y="285750"/>
                </a:lnTo>
                <a:cubicBezTo>
                  <a:pt x="64400" y="285750"/>
                  <a:pt x="57150" y="278500"/>
                  <a:pt x="57150" y="269558"/>
                </a:cubicBezTo>
                <a:lnTo>
                  <a:pt x="57150" y="140018"/>
                </a:lnTo>
                <a:close/>
                <a:moveTo>
                  <a:pt x="85725" y="152400"/>
                </a:moveTo>
                <a:lnTo>
                  <a:pt x="85725" y="257175"/>
                </a:lnTo>
                <a:lnTo>
                  <a:pt x="123825" y="257175"/>
                </a:lnTo>
                <a:lnTo>
                  <a:pt x="123825" y="152400"/>
                </a:lnTo>
                <a:lnTo>
                  <a:pt x="85725" y="152400"/>
                </a:lnTo>
                <a:close/>
                <a:moveTo>
                  <a:pt x="185738" y="123825"/>
                </a:moveTo>
                <a:lnTo>
                  <a:pt x="271463" y="123825"/>
                </a:lnTo>
                <a:cubicBezTo>
                  <a:pt x="279353" y="123825"/>
                  <a:pt x="285750" y="130222"/>
                  <a:pt x="285750" y="138113"/>
                </a:cubicBezTo>
                <a:cubicBezTo>
                  <a:pt x="285750" y="146003"/>
                  <a:pt x="279353" y="152400"/>
                  <a:pt x="271463" y="152400"/>
                </a:cubicBezTo>
                <a:lnTo>
                  <a:pt x="185738" y="152400"/>
                </a:lnTo>
                <a:cubicBezTo>
                  <a:pt x="177847" y="152400"/>
                  <a:pt x="171450" y="146003"/>
                  <a:pt x="171450" y="138113"/>
                </a:cubicBezTo>
                <a:cubicBezTo>
                  <a:pt x="171450" y="130222"/>
                  <a:pt x="177847" y="123825"/>
                  <a:pt x="185738" y="123825"/>
                </a:cubicBezTo>
                <a:close/>
                <a:moveTo>
                  <a:pt x="171450" y="195263"/>
                </a:moveTo>
                <a:cubicBezTo>
                  <a:pt x="171450" y="187372"/>
                  <a:pt x="177847" y="180975"/>
                  <a:pt x="185738" y="180975"/>
                </a:cubicBezTo>
                <a:lnTo>
                  <a:pt x="252413" y="180975"/>
                </a:lnTo>
                <a:cubicBezTo>
                  <a:pt x="260303" y="180975"/>
                  <a:pt x="266700" y="187372"/>
                  <a:pt x="266700" y="195263"/>
                </a:cubicBezTo>
                <a:cubicBezTo>
                  <a:pt x="266700" y="203153"/>
                  <a:pt x="260303" y="209550"/>
                  <a:pt x="252413" y="209550"/>
                </a:cubicBezTo>
                <a:lnTo>
                  <a:pt x="185738" y="209550"/>
                </a:lnTo>
                <a:cubicBezTo>
                  <a:pt x="177847" y="209550"/>
                  <a:pt x="171450" y="203153"/>
                  <a:pt x="171450" y="195263"/>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 rIns="0" bIns="46630" numCol="1" spcCol="0" rtlCol="0" fromWordArt="0" anchor="t" anchorCtr="0" forceAA="0" compatLnSpc="1">
            <a:prstTxWarp prst="textNoShape">
              <a:avLst/>
            </a:prstTxWarp>
            <a:spAutoFit/>
          </a:bodyPr>
          <a:lstStyle/>
          <a:p>
            <a:pPr algn="ctr" defTabSz="951005">
              <a:spcBef>
                <a:spcPts val="612"/>
              </a:spcBef>
            </a:pPr>
            <a:endParaRPr lang="en-US" sz="1632">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0" name="Rectangle 19">
            <a:extLst>
              <a:ext uri="{FF2B5EF4-FFF2-40B4-BE49-F238E27FC236}">
                <a16:creationId xmlns:a16="http://schemas.microsoft.com/office/drawing/2014/main" id="{C8667ECE-BE41-18D1-7295-3C31A306CB35}"/>
              </a:ext>
            </a:extLst>
          </p:cNvPr>
          <p:cNvSpPr>
            <a:spLocks/>
          </p:cNvSpPr>
          <p:nvPr/>
        </p:nvSpPr>
        <p:spPr>
          <a:xfrm>
            <a:off x="1483990" y="2604466"/>
            <a:ext cx="4211990" cy="288137"/>
          </a:xfrm>
          <a:prstGeom prst="rect">
            <a:avLst/>
          </a:prstGeom>
          <a:noFill/>
        </p:spPr>
        <p:txBody>
          <a:bodyPr wrap="square" lIns="0" tIns="0" rIns="0" bIns="0" anchor="ctr" anchorCtr="0">
            <a:spAutoFit/>
          </a:bodyPr>
          <a:lstStyle/>
          <a:p>
            <a:pPr>
              <a:spcAft>
                <a:spcPts val="1836"/>
              </a:spcAft>
              <a:buClr>
                <a:srgbClr val="49C5B1"/>
              </a:buClr>
              <a:buSzPct val="90000"/>
              <a:defRPr/>
            </a:pPr>
            <a:r>
              <a:rPr lang="en-US" sz="1836"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cs typeface="Segoe UI" pitchFamily="34" charset="0"/>
              </a:rPr>
              <a:t>M365</a:t>
            </a:r>
            <a:r>
              <a:rPr lang="en-US" sz="1836">
                <a:cs typeface="Segoe Sans Display" pitchFamily="2" charset="0"/>
              </a:rPr>
              <a:t> interface to AI models</a:t>
            </a:r>
          </a:p>
        </p:txBody>
      </p:sp>
      <p:sp>
        <p:nvSpPr>
          <p:cNvPr id="22" name="Graphic 175" descr="lines signifying sound">
            <a:extLst>
              <a:ext uri="{FF2B5EF4-FFF2-40B4-BE49-F238E27FC236}">
                <a16:creationId xmlns:a16="http://schemas.microsoft.com/office/drawing/2014/main" id="{7B5D034B-A779-B2BC-DD61-6EDF1F817621}"/>
              </a:ext>
            </a:extLst>
          </p:cNvPr>
          <p:cNvSpPr>
            <a:spLocks noChangeAspect="1"/>
          </p:cNvSpPr>
          <p:nvPr/>
        </p:nvSpPr>
        <p:spPr>
          <a:xfrm>
            <a:off x="869878" y="3259865"/>
            <a:ext cx="419059" cy="322079"/>
          </a:xfrm>
          <a:custGeom>
            <a:avLst/>
            <a:gdLst>
              <a:gd name="connsiteX0" fmla="*/ 171450 w 342900"/>
              <a:gd name="connsiteY0" fmla="*/ 0 h 342900"/>
              <a:gd name="connsiteX1" fmla="*/ 190372 w 342900"/>
              <a:gd name="connsiteY1" fmla="*/ 16828 h 342900"/>
              <a:gd name="connsiteX2" fmla="*/ 190500 w 342900"/>
              <a:gd name="connsiteY2" fmla="*/ 19050 h 342900"/>
              <a:gd name="connsiteX3" fmla="*/ 190500 w 342900"/>
              <a:gd name="connsiteY3" fmla="*/ 323850 h 342900"/>
              <a:gd name="connsiteX4" fmla="*/ 171450 w 342900"/>
              <a:gd name="connsiteY4" fmla="*/ 342900 h 342900"/>
              <a:gd name="connsiteX5" fmla="*/ 152528 w 342900"/>
              <a:gd name="connsiteY5" fmla="*/ 326071 h 342900"/>
              <a:gd name="connsiteX6" fmla="*/ 152400 w 342900"/>
              <a:gd name="connsiteY6" fmla="*/ 323850 h 342900"/>
              <a:gd name="connsiteX7" fmla="*/ 152400 w 342900"/>
              <a:gd name="connsiteY7" fmla="*/ 19050 h 342900"/>
              <a:gd name="connsiteX8" fmla="*/ 171450 w 342900"/>
              <a:gd name="connsiteY8" fmla="*/ 0 h 342900"/>
              <a:gd name="connsiteX9" fmla="*/ 95250 w 342900"/>
              <a:gd name="connsiteY9" fmla="*/ 57150 h 342900"/>
              <a:gd name="connsiteX10" fmla="*/ 114172 w 342900"/>
              <a:gd name="connsiteY10" fmla="*/ 73978 h 342900"/>
              <a:gd name="connsiteX11" fmla="*/ 114300 w 342900"/>
              <a:gd name="connsiteY11" fmla="*/ 76200 h 342900"/>
              <a:gd name="connsiteX12" fmla="*/ 114300 w 342900"/>
              <a:gd name="connsiteY12" fmla="*/ 266700 h 342900"/>
              <a:gd name="connsiteX13" fmla="*/ 95250 w 342900"/>
              <a:gd name="connsiteY13" fmla="*/ 285750 h 342900"/>
              <a:gd name="connsiteX14" fmla="*/ 76328 w 342900"/>
              <a:gd name="connsiteY14" fmla="*/ 268921 h 342900"/>
              <a:gd name="connsiteX15" fmla="*/ 76200 w 342900"/>
              <a:gd name="connsiteY15" fmla="*/ 266700 h 342900"/>
              <a:gd name="connsiteX16" fmla="*/ 76200 w 342900"/>
              <a:gd name="connsiteY16" fmla="*/ 76200 h 342900"/>
              <a:gd name="connsiteX17" fmla="*/ 95250 w 342900"/>
              <a:gd name="connsiteY17" fmla="*/ 57150 h 342900"/>
              <a:gd name="connsiteX18" fmla="*/ 247650 w 342900"/>
              <a:gd name="connsiteY18" fmla="*/ 57150 h 342900"/>
              <a:gd name="connsiteX19" fmla="*/ 266572 w 342900"/>
              <a:gd name="connsiteY19" fmla="*/ 73978 h 342900"/>
              <a:gd name="connsiteX20" fmla="*/ 266700 w 342900"/>
              <a:gd name="connsiteY20" fmla="*/ 76200 h 342900"/>
              <a:gd name="connsiteX21" fmla="*/ 266700 w 342900"/>
              <a:gd name="connsiteY21" fmla="*/ 266700 h 342900"/>
              <a:gd name="connsiteX22" fmla="*/ 247650 w 342900"/>
              <a:gd name="connsiteY22" fmla="*/ 285750 h 342900"/>
              <a:gd name="connsiteX23" fmla="*/ 228728 w 342900"/>
              <a:gd name="connsiteY23" fmla="*/ 268921 h 342900"/>
              <a:gd name="connsiteX24" fmla="*/ 228600 w 342900"/>
              <a:gd name="connsiteY24" fmla="*/ 266700 h 342900"/>
              <a:gd name="connsiteX25" fmla="*/ 228600 w 342900"/>
              <a:gd name="connsiteY25" fmla="*/ 76200 h 342900"/>
              <a:gd name="connsiteX26" fmla="*/ 247650 w 342900"/>
              <a:gd name="connsiteY26" fmla="*/ 57150 h 342900"/>
              <a:gd name="connsiteX27" fmla="*/ 19050 w 342900"/>
              <a:gd name="connsiteY27" fmla="*/ 114300 h 342900"/>
              <a:gd name="connsiteX28" fmla="*/ 37972 w 342900"/>
              <a:gd name="connsiteY28" fmla="*/ 131128 h 342900"/>
              <a:gd name="connsiteX29" fmla="*/ 38100 w 342900"/>
              <a:gd name="connsiteY29" fmla="*/ 133350 h 342900"/>
              <a:gd name="connsiteX30" fmla="*/ 38100 w 342900"/>
              <a:gd name="connsiteY30" fmla="*/ 209550 h 342900"/>
              <a:gd name="connsiteX31" fmla="*/ 19050 w 342900"/>
              <a:gd name="connsiteY31" fmla="*/ 228600 h 342900"/>
              <a:gd name="connsiteX32" fmla="*/ 128 w 342900"/>
              <a:gd name="connsiteY32" fmla="*/ 211771 h 342900"/>
              <a:gd name="connsiteX33" fmla="*/ 0 w 342900"/>
              <a:gd name="connsiteY33" fmla="*/ 209550 h 342900"/>
              <a:gd name="connsiteX34" fmla="*/ 0 w 342900"/>
              <a:gd name="connsiteY34" fmla="*/ 133350 h 342900"/>
              <a:gd name="connsiteX35" fmla="*/ 19050 w 342900"/>
              <a:gd name="connsiteY35" fmla="*/ 114300 h 342900"/>
              <a:gd name="connsiteX36" fmla="*/ 323850 w 342900"/>
              <a:gd name="connsiteY36" fmla="*/ 114300 h 342900"/>
              <a:gd name="connsiteX37" fmla="*/ 342772 w 342900"/>
              <a:gd name="connsiteY37" fmla="*/ 131128 h 342900"/>
              <a:gd name="connsiteX38" fmla="*/ 342900 w 342900"/>
              <a:gd name="connsiteY38" fmla="*/ 133350 h 342900"/>
              <a:gd name="connsiteX39" fmla="*/ 342900 w 342900"/>
              <a:gd name="connsiteY39" fmla="*/ 209550 h 342900"/>
              <a:gd name="connsiteX40" fmla="*/ 323850 w 342900"/>
              <a:gd name="connsiteY40" fmla="*/ 228600 h 342900"/>
              <a:gd name="connsiteX41" fmla="*/ 304928 w 342900"/>
              <a:gd name="connsiteY41" fmla="*/ 211771 h 342900"/>
              <a:gd name="connsiteX42" fmla="*/ 304800 w 342900"/>
              <a:gd name="connsiteY42" fmla="*/ 209550 h 342900"/>
              <a:gd name="connsiteX43" fmla="*/ 304800 w 342900"/>
              <a:gd name="connsiteY43" fmla="*/ 133350 h 342900"/>
              <a:gd name="connsiteX44" fmla="*/ 323850 w 342900"/>
              <a:gd name="connsiteY44" fmla="*/ 114300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342900" h="342900">
                <a:moveTo>
                  <a:pt x="171450" y="0"/>
                </a:moveTo>
                <a:cubicBezTo>
                  <a:pt x="181219" y="0"/>
                  <a:pt x="189271" y="7354"/>
                  <a:pt x="190372" y="16828"/>
                </a:cubicBezTo>
                <a:lnTo>
                  <a:pt x="190500" y="19050"/>
                </a:lnTo>
                <a:lnTo>
                  <a:pt x="190500" y="323850"/>
                </a:lnTo>
                <a:cubicBezTo>
                  <a:pt x="190500" y="334371"/>
                  <a:pt x="181971" y="342900"/>
                  <a:pt x="171450" y="342900"/>
                </a:cubicBezTo>
                <a:cubicBezTo>
                  <a:pt x="161681" y="342900"/>
                  <a:pt x="153629" y="335547"/>
                  <a:pt x="152528" y="326071"/>
                </a:cubicBezTo>
                <a:lnTo>
                  <a:pt x="152400" y="323850"/>
                </a:lnTo>
                <a:lnTo>
                  <a:pt x="152400" y="19050"/>
                </a:lnTo>
                <a:cubicBezTo>
                  <a:pt x="152400" y="8529"/>
                  <a:pt x="160929" y="0"/>
                  <a:pt x="171450" y="0"/>
                </a:cubicBezTo>
                <a:close/>
                <a:moveTo>
                  <a:pt x="95250" y="57150"/>
                </a:moveTo>
                <a:cubicBezTo>
                  <a:pt x="105020" y="57150"/>
                  <a:pt x="113071" y="64504"/>
                  <a:pt x="114172" y="73978"/>
                </a:cubicBezTo>
                <a:lnTo>
                  <a:pt x="114300" y="76200"/>
                </a:lnTo>
                <a:lnTo>
                  <a:pt x="114300" y="266700"/>
                </a:lnTo>
                <a:cubicBezTo>
                  <a:pt x="114300" y="277221"/>
                  <a:pt x="105771" y="285750"/>
                  <a:pt x="95250" y="285750"/>
                </a:cubicBezTo>
                <a:cubicBezTo>
                  <a:pt x="85480" y="285750"/>
                  <a:pt x="77429" y="278397"/>
                  <a:pt x="76328" y="268921"/>
                </a:cubicBezTo>
                <a:lnTo>
                  <a:pt x="76200" y="266700"/>
                </a:lnTo>
                <a:lnTo>
                  <a:pt x="76200" y="76200"/>
                </a:lnTo>
                <a:cubicBezTo>
                  <a:pt x="76200" y="65679"/>
                  <a:pt x="84729" y="57150"/>
                  <a:pt x="95250" y="57150"/>
                </a:cubicBezTo>
                <a:close/>
                <a:moveTo>
                  <a:pt x="247650" y="57150"/>
                </a:moveTo>
                <a:cubicBezTo>
                  <a:pt x="257419" y="57150"/>
                  <a:pt x="265471" y="64504"/>
                  <a:pt x="266572" y="73978"/>
                </a:cubicBezTo>
                <a:lnTo>
                  <a:pt x="266700" y="76200"/>
                </a:lnTo>
                <a:lnTo>
                  <a:pt x="266700" y="266700"/>
                </a:lnTo>
                <a:cubicBezTo>
                  <a:pt x="266700" y="277221"/>
                  <a:pt x="258171" y="285750"/>
                  <a:pt x="247650" y="285750"/>
                </a:cubicBezTo>
                <a:cubicBezTo>
                  <a:pt x="237881" y="285750"/>
                  <a:pt x="229829" y="278397"/>
                  <a:pt x="228728" y="268921"/>
                </a:cubicBezTo>
                <a:lnTo>
                  <a:pt x="228600" y="266700"/>
                </a:lnTo>
                <a:lnTo>
                  <a:pt x="228600" y="76200"/>
                </a:lnTo>
                <a:cubicBezTo>
                  <a:pt x="228600" y="65679"/>
                  <a:pt x="237129" y="57150"/>
                  <a:pt x="247650" y="57150"/>
                </a:cubicBezTo>
                <a:close/>
                <a:moveTo>
                  <a:pt x="19050" y="114300"/>
                </a:moveTo>
                <a:cubicBezTo>
                  <a:pt x="28820" y="114300"/>
                  <a:pt x="36871" y="121654"/>
                  <a:pt x="37972" y="131128"/>
                </a:cubicBezTo>
                <a:lnTo>
                  <a:pt x="38100" y="133350"/>
                </a:lnTo>
                <a:lnTo>
                  <a:pt x="38100" y="209550"/>
                </a:lnTo>
                <a:cubicBezTo>
                  <a:pt x="38100" y="220071"/>
                  <a:pt x="29571" y="228600"/>
                  <a:pt x="19050" y="228600"/>
                </a:cubicBezTo>
                <a:cubicBezTo>
                  <a:pt x="9280" y="228600"/>
                  <a:pt x="1229" y="221247"/>
                  <a:pt x="128" y="211771"/>
                </a:cubicBezTo>
                <a:lnTo>
                  <a:pt x="0" y="209550"/>
                </a:lnTo>
                <a:lnTo>
                  <a:pt x="0" y="133350"/>
                </a:lnTo>
                <a:cubicBezTo>
                  <a:pt x="0" y="122829"/>
                  <a:pt x="8529" y="114300"/>
                  <a:pt x="19050" y="114300"/>
                </a:cubicBezTo>
                <a:close/>
                <a:moveTo>
                  <a:pt x="323850" y="114300"/>
                </a:moveTo>
                <a:cubicBezTo>
                  <a:pt x="333619" y="114300"/>
                  <a:pt x="341671" y="121654"/>
                  <a:pt x="342772" y="131128"/>
                </a:cubicBezTo>
                <a:lnTo>
                  <a:pt x="342900" y="133350"/>
                </a:lnTo>
                <a:lnTo>
                  <a:pt x="342900" y="209550"/>
                </a:lnTo>
                <a:cubicBezTo>
                  <a:pt x="342900" y="220071"/>
                  <a:pt x="334371" y="228600"/>
                  <a:pt x="323850" y="228600"/>
                </a:cubicBezTo>
                <a:cubicBezTo>
                  <a:pt x="314081" y="228600"/>
                  <a:pt x="306029" y="221247"/>
                  <a:pt x="304928" y="211771"/>
                </a:cubicBezTo>
                <a:lnTo>
                  <a:pt x="304800" y="209550"/>
                </a:lnTo>
                <a:lnTo>
                  <a:pt x="304800" y="133350"/>
                </a:lnTo>
                <a:cubicBezTo>
                  <a:pt x="304800" y="122829"/>
                  <a:pt x="313329" y="114300"/>
                  <a:pt x="323850" y="11430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 rIns="0" bIns="46630" numCol="1" spcCol="0" rtlCol="0" fromWordArt="0" anchor="t" anchorCtr="0" forceAA="0" compatLnSpc="1">
            <a:prstTxWarp prst="textNoShape">
              <a:avLst/>
            </a:prstTxWarp>
            <a:spAutoFit/>
          </a:bodyPr>
          <a:lstStyle/>
          <a:p>
            <a:pPr algn="ctr" defTabSz="951005">
              <a:spcBef>
                <a:spcPts val="612"/>
              </a:spcBef>
            </a:pPr>
            <a:endParaRPr lang="en-US" sz="1632">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3" name="TextBox 22">
            <a:extLst>
              <a:ext uri="{FF2B5EF4-FFF2-40B4-BE49-F238E27FC236}">
                <a16:creationId xmlns:a16="http://schemas.microsoft.com/office/drawing/2014/main" id="{89AE90C9-0415-304A-9EAE-DDEADA2E7ABA}"/>
              </a:ext>
            </a:extLst>
          </p:cNvPr>
          <p:cNvSpPr txBox="1">
            <a:spLocks/>
          </p:cNvSpPr>
          <p:nvPr/>
        </p:nvSpPr>
        <p:spPr>
          <a:xfrm>
            <a:off x="1483990" y="3251430"/>
            <a:ext cx="4211990" cy="864412"/>
          </a:xfrm>
          <a:prstGeom prst="rect">
            <a:avLst/>
          </a:prstGeom>
          <a:noFill/>
        </p:spPr>
        <p:txBody>
          <a:bodyPr wrap="square" lIns="0" tIns="0" rIns="0" bIns="0" anchor="ctr" anchorCtr="0">
            <a:spAutoFit/>
          </a:bodyPr>
          <a:lstStyle/>
          <a:p>
            <a:pPr defTabSz="932597">
              <a:spcAft>
                <a:spcPts val="1836"/>
              </a:spcAft>
              <a:buClr>
                <a:srgbClr val="49C5B1"/>
              </a:buClr>
              <a:buSzPct val="90000"/>
              <a:defRPr/>
            </a:pPr>
            <a:r>
              <a:rPr lang="en-US" sz="1836">
                <a:cs typeface="Segoe Sans Display" pitchFamily="2" charset="0"/>
              </a:rPr>
              <a:t>Built-in natural language processing, </a:t>
            </a:r>
            <a:br>
              <a:rPr lang="en-US" sz="1836">
                <a:cs typeface="Segoe Sans Display" pitchFamily="2" charset="0"/>
              </a:rPr>
            </a:br>
            <a:r>
              <a:rPr lang="en-US" sz="1836">
                <a:cs typeface="Segoe Sans Display" pitchFamily="2" charset="0"/>
              </a:rPr>
              <a:t>with </a:t>
            </a:r>
            <a:r>
              <a:rPr lang="en-US" sz="1836"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cs typeface="Segoe UI" pitchFamily="34" charset="0"/>
              </a:rPr>
              <a:t>prompt engineering and moderation</a:t>
            </a:r>
          </a:p>
        </p:txBody>
      </p:sp>
      <p:sp>
        <p:nvSpPr>
          <p:cNvPr id="24" name="Graphic 161" descr="chess pieces">
            <a:extLst>
              <a:ext uri="{FF2B5EF4-FFF2-40B4-BE49-F238E27FC236}">
                <a16:creationId xmlns:a16="http://schemas.microsoft.com/office/drawing/2014/main" id="{76AAA89C-F150-5A47-4209-83B1AD38A719}"/>
              </a:ext>
            </a:extLst>
          </p:cNvPr>
          <p:cNvSpPr>
            <a:spLocks noChangeAspect="1"/>
          </p:cNvSpPr>
          <p:nvPr/>
        </p:nvSpPr>
        <p:spPr>
          <a:xfrm>
            <a:off x="864633" y="4386103"/>
            <a:ext cx="424918" cy="322079"/>
          </a:xfrm>
          <a:custGeom>
            <a:avLst/>
            <a:gdLst>
              <a:gd name="connsiteX0" fmla="*/ 318863 w 377157"/>
              <a:gd name="connsiteY0" fmla="*/ 68591 h 354330"/>
              <a:gd name="connsiteX1" fmla="*/ 320008 w 377157"/>
              <a:gd name="connsiteY1" fmla="*/ 68580 h 354330"/>
              <a:gd name="connsiteX2" fmla="*/ 341352 w 377157"/>
              <a:gd name="connsiteY2" fmla="*/ 72700 h 354330"/>
              <a:gd name="connsiteX3" fmla="*/ 377158 w 377157"/>
              <a:gd name="connsiteY3" fmla="*/ 125730 h 354330"/>
              <a:gd name="connsiteX4" fmla="*/ 320008 w 377157"/>
              <a:gd name="connsiteY4" fmla="*/ 182880 h 354330"/>
              <a:gd name="connsiteX5" fmla="*/ 314718 w 377157"/>
              <a:gd name="connsiteY5" fmla="*/ 182638 h 354330"/>
              <a:gd name="connsiteX6" fmla="*/ 289051 w 377157"/>
              <a:gd name="connsiteY6" fmla="*/ 173777 h 354330"/>
              <a:gd name="connsiteX7" fmla="*/ 299317 w 377157"/>
              <a:gd name="connsiteY7" fmla="*/ 216155 h 354330"/>
              <a:gd name="connsiteX8" fmla="*/ 271545 w 377157"/>
              <a:gd name="connsiteY8" fmla="*/ 251458 h 354330"/>
              <a:gd name="connsiteX9" fmla="*/ 254119 w 377157"/>
              <a:gd name="connsiteY9" fmla="*/ 251458 h 354330"/>
              <a:gd name="connsiteX10" fmla="*/ 226353 w 377157"/>
              <a:gd name="connsiteY10" fmla="*/ 216132 h 354330"/>
              <a:gd name="connsiteX11" fmla="*/ 236649 w 377157"/>
              <a:gd name="connsiteY11" fmla="*/ 173786 h 354330"/>
              <a:gd name="connsiteX12" fmla="*/ 210970 w 377157"/>
              <a:gd name="connsiteY12" fmla="*/ 182640 h 354330"/>
              <a:gd name="connsiteX13" fmla="*/ 205708 w 377157"/>
              <a:gd name="connsiteY13" fmla="*/ 182880 h 354330"/>
              <a:gd name="connsiteX14" fmla="*/ 204263 w 377157"/>
              <a:gd name="connsiteY14" fmla="*/ 182862 h 354330"/>
              <a:gd name="connsiteX15" fmla="*/ 188273 w 377157"/>
              <a:gd name="connsiteY15" fmla="*/ 158388 h 354330"/>
              <a:gd name="connsiteX16" fmla="*/ 194278 w 377157"/>
              <a:gd name="connsiteY16" fmla="*/ 125730 h 354330"/>
              <a:gd name="connsiteX17" fmla="*/ 179040 w 377157"/>
              <a:gd name="connsiteY17" fmla="*/ 75170 h 354330"/>
              <a:gd name="connsiteX18" fmla="*/ 184361 w 377157"/>
              <a:gd name="connsiteY18" fmla="*/ 72700 h 354330"/>
              <a:gd name="connsiteX19" fmla="*/ 205708 w 377157"/>
              <a:gd name="connsiteY19" fmla="*/ 68580 h 354330"/>
              <a:gd name="connsiteX20" fmla="*/ 206853 w 377157"/>
              <a:gd name="connsiteY20" fmla="*/ 68591 h 354330"/>
              <a:gd name="connsiteX21" fmla="*/ 205708 w 377157"/>
              <a:gd name="connsiteY21" fmla="*/ 57150 h 354330"/>
              <a:gd name="connsiteX22" fmla="*/ 206849 w 377157"/>
              <a:gd name="connsiteY22" fmla="*/ 45728 h 354330"/>
              <a:gd name="connsiteX23" fmla="*/ 262858 w 377157"/>
              <a:gd name="connsiteY23" fmla="*/ 0 h 354330"/>
              <a:gd name="connsiteX24" fmla="*/ 318867 w 377157"/>
              <a:gd name="connsiteY24" fmla="*/ 45728 h 354330"/>
              <a:gd name="connsiteX25" fmla="*/ 320008 w 377157"/>
              <a:gd name="connsiteY25" fmla="*/ 57150 h 354330"/>
              <a:gd name="connsiteX26" fmla="*/ 318863 w 377157"/>
              <a:gd name="connsiteY26" fmla="*/ 68591 h 354330"/>
              <a:gd name="connsiteX27" fmla="*/ 102870 w 377157"/>
              <a:gd name="connsiteY27" fmla="*/ 57150 h 354330"/>
              <a:gd name="connsiteX28" fmla="*/ 34290 w 377157"/>
              <a:gd name="connsiteY28" fmla="*/ 125730 h 354330"/>
              <a:gd name="connsiteX29" fmla="*/ 51753 w 377157"/>
              <a:gd name="connsiteY29" fmla="*/ 171450 h 354330"/>
              <a:gd name="connsiteX30" fmla="*/ 45720 w 377157"/>
              <a:gd name="connsiteY30" fmla="*/ 171450 h 354330"/>
              <a:gd name="connsiteX31" fmla="*/ 22860 w 377157"/>
              <a:gd name="connsiteY31" fmla="*/ 194310 h 354330"/>
              <a:gd name="connsiteX32" fmla="*/ 45720 w 377157"/>
              <a:gd name="connsiteY32" fmla="*/ 217170 h 354330"/>
              <a:gd name="connsiteX33" fmla="*/ 57587 w 377157"/>
              <a:gd name="connsiteY33" fmla="*/ 217170 h 354330"/>
              <a:gd name="connsiteX34" fmla="*/ 14187 w 377157"/>
              <a:gd name="connsiteY34" fmla="*/ 292453 h 354330"/>
              <a:gd name="connsiteX35" fmla="*/ 0 w 377157"/>
              <a:gd name="connsiteY35" fmla="*/ 321156 h 354330"/>
              <a:gd name="connsiteX36" fmla="*/ 33174 w 377157"/>
              <a:gd name="connsiteY36" fmla="*/ 354330 h 354330"/>
              <a:gd name="connsiteX37" fmla="*/ 172566 w 377157"/>
              <a:gd name="connsiteY37" fmla="*/ 354330 h 354330"/>
              <a:gd name="connsiteX38" fmla="*/ 205740 w 377157"/>
              <a:gd name="connsiteY38" fmla="*/ 321156 h 354330"/>
              <a:gd name="connsiteX39" fmla="*/ 191553 w 377157"/>
              <a:gd name="connsiteY39" fmla="*/ 292453 h 354330"/>
              <a:gd name="connsiteX40" fmla="*/ 148153 w 377157"/>
              <a:gd name="connsiteY40" fmla="*/ 217170 h 354330"/>
              <a:gd name="connsiteX41" fmla="*/ 160020 w 377157"/>
              <a:gd name="connsiteY41" fmla="*/ 217170 h 354330"/>
              <a:gd name="connsiteX42" fmla="*/ 182880 w 377157"/>
              <a:gd name="connsiteY42" fmla="*/ 194310 h 354330"/>
              <a:gd name="connsiteX43" fmla="*/ 160020 w 377157"/>
              <a:gd name="connsiteY43" fmla="*/ 171450 h 354330"/>
              <a:gd name="connsiteX44" fmla="*/ 153987 w 377157"/>
              <a:gd name="connsiteY44" fmla="*/ 171450 h 354330"/>
              <a:gd name="connsiteX45" fmla="*/ 171450 w 377157"/>
              <a:gd name="connsiteY45" fmla="*/ 125730 h 354330"/>
              <a:gd name="connsiteX46" fmla="*/ 102870 w 377157"/>
              <a:gd name="connsiteY46" fmla="*/ 57150 h 35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77157" h="354330">
                <a:moveTo>
                  <a:pt x="318863" y="68591"/>
                </a:moveTo>
                <a:cubicBezTo>
                  <a:pt x="319242" y="68584"/>
                  <a:pt x="319626" y="68580"/>
                  <a:pt x="320008" y="68580"/>
                </a:cubicBezTo>
                <a:cubicBezTo>
                  <a:pt x="327554" y="68580"/>
                  <a:pt x="334760" y="70043"/>
                  <a:pt x="341352" y="72700"/>
                </a:cubicBezTo>
                <a:cubicBezTo>
                  <a:pt x="362342" y="81156"/>
                  <a:pt x="377158" y="101713"/>
                  <a:pt x="377158" y="125730"/>
                </a:cubicBezTo>
                <a:cubicBezTo>
                  <a:pt x="377158" y="157293"/>
                  <a:pt x="351571" y="182880"/>
                  <a:pt x="320008" y="182880"/>
                </a:cubicBezTo>
                <a:cubicBezTo>
                  <a:pt x="318225" y="182880"/>
                  <a:pt x="316460" y="182798"/>
                  <a:pt x="314718" y="182638"/>
                </a:cubicBezTo>
                <a:cubicBezTo>
                  <a:pt x="305318" y="181776"/>
                  <a:pt x="296577" y="178637"/>
                  <a:pt x="289051" y="173777"/>
                </a:cubicBezTo>
                <a:lnTo>
                  <a:pt x="299317" y="216155"/>
                </a:lnTo>
                <a:cubicBezTo>
                  <a:pt x="303672" y="234139"/>
                  <a:pt x="290050" y="251458"/>
                  <a:pt x="271545" y="251458"/>
                </a:cubicBezTo>
                <a:lnTo>
                  <a:pt x="254119" y="251458"/>
                </a:lnTo>
                <a:cubicBezTo>
                  <a:pt x="235604" y="251458"/>
                  <a:pt x="221980" y="234123"/>
                  <a:pt x="226353" y="216132"/>
                </a:cubicBezTo>
                <a:lnTo>
                  <a:pt x="236649" y="173786"/>
                </a:lnTo>
                <a:cubicBezTo>
                  <a:pt x="229119" y="178646"/>
                  <a:pt x="220375" y="181783"/>
                  <a:pt x="210970" y="182640"/>
                </a:cubicBezTo>
                <a:cubicBezTo>
                  <a:pt x="209238" y="182800"/>
                  <a:pt x="207482" y="182880"/>
                  <a:pt x="205708" y="182880"/>
                </a:cubicBezTo>
                <a:cubicBezTo>
                  <a:pt x="205226" y="182880"/>
                  <a:pt x="204743" y="182873"/>
                  <a:pt x="204263" y="182862"/>
                </a:cubicBezTo>
                <a:cubicBezTo>
                  <a:pt x="201730" y="173036"/>
                  <a:pt x="196011" y="164489"/>
                  <a:pt x="188273" y="158388"/>
                </a:cubicBezTo>
                <a:cubicBezTo>
                  <a:pt x="192152" y="148246"/>
                  <a:pt x="194278" y="137236"/>
                  <a:pt x="194278" y="125730"/>
                </a:cubicBezTo>
                <a:cubicBezTo>
                  <a:pt x="194278" y="107036"/>
                  <a:pt x="188668" y="89652"/>
                  <a:pt x="179040" y="75170"/>
                </a:cubicBezTo>
                <a:cubicBezTo>
                  <a:pt x="180764" y="74259"/>
                  <a:pt x="182540" y="73434"/>
                  <a:pt x="184361" y="72700"/>
                </a:cubicBezTo>
                <a:cubicBezTo>
                  <a:pt x="190956" y="70043"/>
                  <a:pt x="198162" y="68580"/>
                  <a:pt x="205708" y="68580"/>
                </a:cubicBezTo>
                <a:cubicBezTo>
                  <a:pt x="206090" y="68580"/>
                  <a:pt x="206472" y="68584"/>
                  <a:pt x="206853" y="68591"/>
                </a:cubicBezTo>
                <a:cubicBezTo>
                  <a:pt x="206101" y="64895"/>
                  <a:pt x="205708" y="61068"/>
                  <a:pt x="205708" y="57150"/>
                </a:cubicBezTo>
                <a:cubicBezTo>
                  <a:pt x="205708" y="53238"/>
                  <a:pt x="206101" y="49419"/>
                  <a:pt x="206849" y="45728"/>
                </a:cubicBezTo>
                <a:cubicBezTo>
                  <a:pt x="212141" y="19638"/>
                  <a:pt x="235207" y="0"/>
                  <a:pt x="262858" y="0"/>
                </a:cubicBezTo>
                <a:cubicBezTo>
                  <a:pt x="290509" y="0"/>
                  <a:pt x="313575" y="19638"/>
                  <a:pt x="318867" y="45728"/>
                </a:cubicBezTo>
                <a:cubicBezTo>
                  <a:pt x="319615" y="49419"/>
                  <a:pt x="320008" y="53238"/>
                  <a:pt x="320008" y="57150"/>
                </a:cubicBezTo>
                <a:cubicBezTo>
                  <a:pt x="320008" y="61068"/>
                  <a:pt x="319613" y="64895"/>
                  <a:pt x="318863" y="68591"/>
                </a:cubicBezTo>
                <a:close/>
                <a:moveTo>
                  <a:pt x="102870" y="57150"/>
                </a:moveTo>
                <a:cubicBezTo>
                  <a:pt x="64994" y="57150"/>
                  <a:pt x="34290" y="87854"/>
                  <a:pt x="34290" y="125730"/>
                </a:cubicBezTo>
                <a:cubicBezTo>
                  <a:pt x="34290" y="143294"/>
                  <a:pt x="40893" y="159317"/>
                  <a:pt x="51753" y="171450"/>
                </a:cubicBezTo>
                <a:lnTo>
                  <a:pt x="45720" y="171450"/>
                </a:lnTo>
                <a:cubicBezTo>
                  <a:pt x="33095" y="171450"/>
                  <a:pt x="22860" y="181684"/>
                  <a:pt x="22860" y="194310"/>
                </a:cubicBezTo>
                <a:cubicBezTo>
                  <a:pt x="22860" y="206936"/>
                  <a:pt x="33095" y="217170"/>
                  <a:pt x="45720" y="217170"/>
                </a:cubicBezTo>
                <a:lnTo>
                  <a:pt x="57587" y="217170"/>
                </a:lnTo>
                <a:cubicBezTo>
                  <a:pt x="49112" y="258272"/>
                  <a:pt x="26688" y="281996"/>
                  <a:pt x="14187" y="292453"/>
                </a:cubicBezTo>
                <a:cubicBezTo>
                  <a:pt x="6256" y="299087"/>
                  <a:pt x="0" y="309273"/>
                  <a:pt x="0" y="321156"/>
                </a:cubicBezTo>
                <a:cubicBezTo>
                  <a:pt x="0" y="339478"/>
                  <a:pt x="14853" y="354330"/>
                  <a:pt x="33174" y="354330"/>
                </a:cubicBezTo>
                <a:lnTo>
                  <a:pt x="172566" y="354330"/>
                </a:lnTo>
                <a:cubicBezTo>
                  <a:pt x="190888" y="354330"/>
                  <a:pt x="205740" y="339478"/>
                  <a:pt x="205740" y="321156"/>
                </a:cubicBezTo>
                <a:cubicBezTo>
                  <a:pt x="205740" y="309273"/>
                  <a:pt x="199483" y="299087"/>
                  <a:pt x="191553" y="292453"/>
                </a:cubicBezTo>
                <a:cubicBezTo>
                  <a:pt x="179052" y="281996"/>
                  <a:pt x="156628" y="258272"/>
                  <a:pt x="148153" y="217170"/>
                </a:cubicBezTo>
                <a:lnTo>
                  <a:pt x="160020" y="217170"/>
                </a:lnTo>
                <a:cubicBezTo>
                  <a:pt x="172645" y="217170"/>
                  <a:pt x="182880" y="206936"/>
                  <a:pt x="182880" y="194310"/>
                </a:cubicBezTo>
                <a:cubicBezTo>
                  <a:pt x="182880" y="181684"/>
                  <a:pt x="172645" y="171450"/>
                  <a:pt x="160020" y="171450"/>
                </a:cubicBezTo>
                <a:lnTo>
                  <a:pt x="153987" y="171450"/>
                </a:lnTo>
                <a:cubicBezTo>
                  <a:pt x="164847" y="159317"/>
                  <a:pt x="171450" y="143294"/>
                  <a:pt x="171450" y="125730"/>
                </a:cubicBezTo>
                <a:cubicBezTo>
                  <a:pt x="171450" y="87854"/>
                  <a:pt x="140746" y="57150"/>
                  <a:pt x="102870" y="5715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 rIns="0" bIns="46630" numCol="1" spcCol="0" rtlCol="0" fromWordArt="0" anchor="t" anchorCtr="0" forceAA="0" compatLnSpc="1">
            <a:prstTxWarp prst="textNoShape">
              <a:avLst/>
            </a:prstTxWarp>
            <a:spAutoFit/>
          </a:bodyPr>
          <a:lstStyle/>
          <a:p>
            <a:pPr algn="ctr" defTabSz="951005">
              <a:spcBef>
                <a:spcPts val="612"/>
              </a:spcBef>
            </a:pPr>
            <a:endParaRPr lang="en-US" sz="1632">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5" name="TextBox 24">
            <a:extLst>
              <a:ext uri="{FF2B5EF4-FFF2-40B4-BE49-F238E27FC236}">
                <a16:creationId xmlns:a16="http://schemas.microsoft.com/office/drawing/2014/main" id="{E3551431-631D-707C-CC29-EBEC71C22AF1}"/>
              </a:ext>
            </a:extLst>
          </p:cNvPr>
          <p:cNvSpPr txBox="1">
            <a:spLocks/>
          </p:cNvSpPr>
          <p:nvPr/>
        </p:nvSpPr>
        <p:spPr>
          <a:xfrm>
            <a:off x="1483991" y="4527360"/>
            <a:ext cx="4277046" cy="847540"/>
          </a:xfrm>
          <a:prstGeom prst="rect">
            <a:avLst/>
          </a:prstGeom>
          <a:noFill/>
        </p:spPr>
        <p:txBody>
          <a:bodyPr wrap="square" lIns="0" tIns="0" rIns="0" bIns="0" anchor="ctr" anchorCtr="0">
            <a:spAutoFit/>
          </a:bodyPr>
          <a:lstStyle/>
          <a:p>
            <a:pPr defTabSz="932597">
              <a:spcAft>
                <a:spcPts val="1836"/>
              </a:spcAft>
              <a:buClr>
                <a:srgbClr val="49C5B1"/>
              </a:buClr>
              <a:buSzPct val="90000"/>
              <a:defRPr/>
            </a:pPr>
            <a:r>
              <a:rPr lang="en-US" sz="1836">
                <a:cs typeface="Segoe Sans Display" pitchFamily="2" charset="0"/>
              </a:rPr>
              <a:t>Planning engine that guides conversation </a:t>
            </a:r>
            <a:br>
              <a:rPr lang="en-US" sz="1836">
                <a:cs typeface="Segoe Sans Display" pitchFamily="2" charset="0"/>
              </a:rPr>
            </a:br>
            <a:r>
              <a:rPr lang="en-US" sz="1836">
                <a:cs typeface="Segoe Sans Display" pitchFamily="2" charset="0"/>
              </a:rPr>
              <a:t>to extract </a:t>
            </a:r>
            <a:r>
              <a:rPr lang="en-US" sz="1836"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cs typeface="Segoe UI" pitchFamily="34" charset="0"/>
              </a:rPr>
              <a:t>intents</a:t>
            </a:r>
            <a:r>
              <a:rPr lang="en-US" sz="1836">
                <a:cs typeface="Segoe Sans Display" pitchFamily="2" charset="0"/>
              </a:rPr>
              <a:t> and map to app actions</a:t>
            </a:r>
          </a:p>
        </p:txBody>
      </p:sp>
      <p:sp>
        <p:nvSpPr>
          <p:cNvPr id="26" name="Graphic 67" descr="two people and a checkmark">
            <a:extLst>
              <a:ext uri="{FF2B5EF4-FFF2-40B4-BE49-F238E27FC236}">
                <a16:creationId xmlns:a16="http://schemas.microsoft.com/office/drawing/2014/main" id="{A2B8E341-31F8-2DE8-1E65-DE9CE8DD6A5D}"/>
              </a:ext>
            </a:extLst>
          </p:cNvPr>
          <p:cNvSpPr>
            <a:spLocks noChangeAspect="1"/>
          </p:cNvSpPr>
          <p:nvPr/>
        </p:nvSpPr>
        <p:spPr>
          <a:xfrm>
            <a:off x="869878" y="5794855"/>
            <a:ext cx="418296" cy="322079"/>
          </a:xfrm>
          <a:custGeom>
            <a:avLst/>
            <a:gdLst>
              <a:gd name="connsiteX0" fmla="*/ 111369 w 389792"/>
              <a:gd name="connsiteY0" fmla="*/ 148492 h 371230"/>
              <a:gd name="connsiteX1" fmla="*/ 185615 w 389792"/>
              <a:gd name="connsiteY1" fmla="*/ 74246 h 371230"/>
              <a:gd name="connsiteX2" fmla="*/ 111369 w 389792"/>
              <a:gd name="connsiteY2" fmla="*/ 0 h 371230"/>
              <a:gd name="connsiteX3" fmla="*/ 37123 w 389792"/>
              <a:gd name="connsiteY3" fmla="*/ 74246 h 371230"/>
              <a:gd name="connsiteX4" fmla="*/ 111369 w 389792"/>
              <a:gd name="connsiteY4" fmla="*/ 148492 h 371230"/>
              <a:gd name="connsiteX5" fmla="*/ 278423 w 389792"/>
              <a:gd name="connsiteY5" fmla="*/ 148492 h 371230"/>
              <a:gd name="connsiteX6" fmla="*/ 334108 w 389792"/>
              <a:gd name="connsiteY6" fmla="*/ 92808 h 371230"/>
              <a:gd name="connsiteX7" fmla="*/ 278423 w 389792"/>
              <a:gd name="connsiteY7" fmla="*/ 37123 h 371230"/>
              <a:gd name="connsiteX8" fmla="*/ 222739 w 389792"/>
              <a:gd name="connsiteY8" fmla="*/ 92808 h 371230"/>
              <a:gd name="connsiteX9" fmla="*/ 278423 w 389792"/>
              <a:gd name="connsiteY9" fmla="*/ 148492 h 371230"/>
              <a:gd name="connsiteX10" fmla="*/ 41763 w 389792"/>
              <a:gd name="connsiteY10" fmla="*/ 185615 h 371230"/>
              <a:gd name="connsiteX11" fmla="*/ 0 w 389792"/>
              <a:gd name="connsiteY11" fmla="*/ 227379 h 371230"/>
              <a:gd name="connsiteX12" fmla="*/ 0 w 389792"/>
              <a:gd name="connsiteY12" fmla="*/ 232019 h 371230"/>
              <a:gd name="connsiteX13" fmla="*/ 111369 w 389792"/>
              <a:gd name="connsiteY13" fmla="*/ 315546 h 371230"/>
              <a:gd name="connsiteX14" fmla="*/ 172220 w 389792"/>
              <a:gd name="connsiteY14" fmla="*/ 304177 h 371230"/>
              <a:gd name="connsiteX15" fmla="*/ 167054 w 389792"/>
              <a:gd name="connsiteY15" fmla="*/ 269142 h 371230"/>
              <a:gd name="connsiteX16" fmla="*/ 197504 w 389792"/>
              <a:gd name="connsiteY16" fmla="*/ 189014 h 371230"/>
              <a:gd name="connsiteX17" fmla="*/ 180975 w 389792"/>
              <a:gd name="connsiteY17" fmla="*/ 185615 h 371230"/>
              <a:gd name="connsiteX18" fmla="*/ 41763 w 389792"/>
              <a:gd name="connsiteY18" fmla="*/ 185615 h 371230"/>
              <a:gd name="connsiteX19" fmla="*/ 389792 w 389792"/>
              <a:gd name="connsiteY19" fmla="*/ 269142 h 371230"/>
              <a:gd name="connsiteX20" fmla="*/ 287704 w 389792"/>
              <a:gd name="connsiteY20" fmla="*/ 371231 h 371230"/>
              <a:gd name="connsiteX21" fmla="*/ 185615 w 389792"/>
              <a:gd name="connsiteY21" fmla="*/ 269142 h 371230"/>
              <a:gd name="connsiteX22" fmla="*/ 287704 w 389792"/>
              <a:gd name="connsiteY22" fmla="*/ 167054 h 371230"/>
              <a:gd name="connsiteX23" fmla="*/ 389792 w 389792"/>
              <a:gd name="connsiteY23" fmla="*/ 269142 h 371230"/>
              <a:gd name="connsiteX24" fmla="*/ 336825 w 389792"/>
              <a:gd name="connsiteY24" fmla="*/ 225456 h 371230"/>
              <a:gd name="connsiteX25" fmla="*/ 269142 w 389792"/>
              <a:gd name="connsiteY25" fmla="*/ 293141 h 371230"/>
              <a:gd name="connsiteX26" fmla="*/ 238583 w 389792"/>
              <a:gd name="connsiteY26" fmla="*/ 262579 h 371230"/>
              <a:gd name="connsiteX27" fmla="*/ 225456 w 389792"/>
              <a:gd name="connsiteY27" fmla="*/ 262579 h 371230"/>
              <a:gd name="connsiteX28" fmla="*/ 225456 w 389792"/>
              <a:gd name="connsiteY28" fmla="*/ 275706 h 371230"/>
              <a:gd name="connsiteX29" fmla="*/ 262579 w 389792"/>
              <a:gd name="connsiteY29" fmla="*/ 312829 h 371230"/>
              <a:gd name="connsiteX30" fmla="*/ 275706 w 389792"/>
              <a:gd name="connsiteY30" fmla="*/ 312829 h 371230"/>
              <a:gd name="connsiteX31" fmla="*/ 349952 w 389792"/>
              <a:gd name="connsiteY31" fmla="*/ 238583 h 371230"/>
              <a:gd name="connsiteX32" fmla="*/ 349952 w 389792"/>
              <a:gd name="connsiteY32" fmla="*/ 225456 h 371230"/>
              <a:gd name="connsiteX33" fmla="*/ 336825 w 389792"/>
              <a:gd name="connsiteY33" fmla="*/ 225456 h 37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9792" h="371230">
                <a:moveTo>
                  <a:pt x="111369" y="148492"/>
                </a:moveTo>
                <a:cubicBezTo>
                  <a:pt x="152374" y="148492"/>
                  <a:pt x="185615" y="115251"/>
                  <a:pt x="185615" y="74246"/>
                </a:cubicBezTo>
                <a:cubicBezTo>
                  <a:pt x="185615" y="33241"/>
                  <a:pt x="152374" y="0"/>
                  <a:pt x="111369" y="0"/>
                </a:cubicBezTo>
                <a:cubicBezTo>
                  <a:pt x="70364" y="0"/>
                  <a:pt x="37123" y="33241"/>
                  <a:pt x="37123" y="74246"/>
                </a:cubicBezTo>
                <a:cubicBezTo>
                  <a:pt x="37123" y="115251"/>
                  <a:pt x="70364" y="148492"/>
                  <a:pt x="111369" y="148492"/>
                </a:cubicBezTo>
                <a:close/>
                <a:moveTo>
                  <a:pt x="278423" y="148492"/>
                </a:moveTo>
                <a:cubicBezTo>
                  <a:pt x="309178" y="148492"/>
                  <a:pt x="334108" y="123561"/>
                  <a:pt x="334108" y="92808"/>
                </a:cubicBezTo>
                <a:cubicBezTo>
                  <a:pt x="334108" y="62054"/>
                  <a:pt x="309178" y="37123"/>
                  <a:pt x="278423" y="37123"/>
                </a:cubicBezTo>
                <a:cubicBezTo>
                  <a:pt x="247669" y="37123"/>
                  <a:pt x="222739" y="62054"/>
                  <a:pt x="222739" y="92808"/>
                </a:cubicBezTo>
                <a:cubicBezTo>
                  <a:pt x="222739" y="123561"/>
                  <a:pt x="247669" y="148492"/>
                  <a:pt x="278423" y="148492"/>
                </a:cubicBezTo>
                <a:close/>
                <a:moveTo>
                  <a:pt x="41763" y="185615"/>
                </a:moveTo>
                <a:cubicBezTo>
                  <a:pt x="18698" y="185615"/>
                  <a:pt x="0" y="204314"/>
                  <a:pt x="0" y="227379"/>
                </a:cubicBezTo>
                <a:lnTo>
                  <a:pt x="0" y="232019"/>
                </a:lnTo>
                <a:cubicBezTo>
                  <a:pt x="0" y="232019"/>
                  <a:pt x="0" y="315546"/>
                  <a:pt x="111369" y="315546"/>
                </a:cubicBezTo>
                <a:cubicBezTo>
                  <a:pt x="137167" y="315546"/>
                  <a:pt x="156990" y="311064"/>
                  <a:pt x="172220" y="304177"/>
                </a:cubicBezTo>
                <a:cubicBezTo>
                  <a:pt x="168860" y="293089"/>
                  <a:pt x="167054" y="281326"/>
                  <a:pt x="167054" y="269142"/>
                </a:cubicBezTo>
                <a:cubicBezTo>
                  <a:pt x="167054" y="238388"/>
                  <a:pt x="178560" y="210323"/>
                  <a:pt x="197504" y="189014"/>
                </a:cubicBezTo>
                <a:cubicBezTo>
                  <a:pt x="192435" y="186827"/>
                  <a:pt x="186846" y="185615"/>
                  <a:pt x="180975" y="185615"/>
                </a:cubicBezTo>
                <a:lnTo>
                  <a:pt x="41763" y="185615"/>
                </a:lnTo>
                <a:close/>
                <a:moveTo>
                  <a:pt x="389792" y="269142"/>
                </a:moveTo>
                <a:cubicBezTo>
                  <a:pt x="389792" y="325525"/>
                  <a:pt x="344086" y="371231"/>
                  <a:pt x="287704" y="371231"/>
                </a:cubicBezTo>
                <a:cubicBezTo>
                  <a:pt x="231321" y="371231"/>
                  <a:pt x="185615" y="325525"/>
                  <a:pt x="185615" y="269142"/>
                </a:cubicBezTo>
                <a:cubicBezTo>
                  <a:pt x="185615" y="212760"/>
                  <a:pt x="231321" y="167054"/>
                  <a:pt x="287704" y="167054"/>
                </a:cubicBezTo>
                <a:cubicBezTo>
                  <a:pt x="344086" y="167054"/>
                  <a:pt x="389792" y="212760"/>
                  <a:pt x="389792" y="269142"/>
                </a:cubicBezTo>
                <a:close/>
                <a:moveTo>
                  <a:pt x="336825" y="225456"/>
                </a:moveTo>
                <a:lnTo>
                  <a:pt x="269142" y="293141"/>
                </a:lnTo>
                <a:lnTo>
                  <a:pt x="238583" y="262579"/>
                </a:lnTo>
                <a:cubicBezTo>
                  <a:pt x="234958" y="258956"/>
                  <a:pt x="229081" y="258956"/>
                  <a:pt x="225456" y="262579"/>
                </a:cubicBezTo>
                <a:cubicBezTo>
                  <a:pt x="221833" y="266204"/>
                  <a:pt x="221833" y="272081"/>
                  <a:pt x="225456" y="275706"/>
                </a:cubicBezTo>
                <a:lnTo>
                  <a:pt x="262579" y="312829"/>
                </a:lnTo>
                <a:cubicBezTo>
                  <a:pt x="266204" y="316452"/>
                  <a:pt x="272081" y="316452"/>
                  <a:pt x="275706" y="312829"/>
                </a:cubicBezTo>
                <a:lnTo>
                  <a:pt x="349952" y="238583"/>
                </a:lnTo>
                <a:cubicBezTo>
                  <a:pt x="353575" y="234958"/>
                  <a:pt x="353575" y="229081"/>
                  <a:pt x="349952" y="225456"/>
                </a:cubicBezTo>
                <a:cubicBezTo>
                  <a:pt x="346327" y="221833"/>
                  <a:pt x="340450" y="221833"/>
                  <a:pt x="336825" y="225456"/>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 rIns="0" bIns="46630" numCol="1" spcCol="0" rtlCol="0" fromWordArt="0" anchor="t" anchorCtr="0" forceAA="0" compatLnSpc="1">
            <a:prstTxWarp prst="textNoShape">
              <a:avLst/>
            </a:prstTxWarp>
            <a:spAutoFit/>
          </a:bodyPr>
          <a:lstStyle/>
          <a:p>
            <a:pPr algn="ctr" defTabSz="951005">
              <a:spcBef>
                <a:spcPts val="612"/>
              </a:spcBef>
            </a:pPr>
            <a:endParaRPr lang="en-US" sz="1632">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31" name="TextBox 30">
            <a:extLst>
              <a:ext uri="{FF2B5EF4-FFF2-40B4-BE49-F238E27FC236}">
                <a16:creationId xmlns:a16="http://schemas.microsoft.com/office/drawing/2014/main" id="{E6704AA1-8ED9-86E4-5287-E49BCEC504B5}"/>
              </a:ext>
            </a:extLst>
          </p:cNvPr>
          <p:cNvSpPr txBox="1">
            <a:spLocks/>
          </p:cNvSpPr>
          <p:nvPr/>
        </p:nvSpPr>
        <p:spPr>
          <a:xfrm>
            <a:off x="1466056" y="5789232"/>
            <a:ext cx="4211990" cy="576274"/>
          </a:xfrm>
          <a:prstGeom prst="rect">
            <a:avLst/>
          </a:prstGeom>
          <a:noFill/>
        </p:spPr>
        <p:txBody>
          <a:bodyPr wrap="square" lIns="0" tIns="0" rIns="0" bIns="0" anchor="ctr" anchorCtr="0">
            <a:spAutoFit/>
          </a:bodyPr>
          <a:lstStyle/>
          <a:p>
            <a:pPr defTabSz="932597">
              <a:spcAft>
                <a:spcPts val="1836"/>
              </a:spcAft>
              <a:buClr>
                <a:srgbClr val="49C5B1"/>
              </a:buClr>
              <a:buSzPct val="90000"/>
              <a:defRPr/>
            </a:pPr>
            <a:r>
              <a:rPr lang="en-US" sz="1836" b="1">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cs typeface="Segoe UI" pitchFamily="34" charset="0"/>
              </a:rPr>
              <a:t>LLM modularity </a:t>
            </a:r>
            <a:r>
              <a:rPr lang="en-US" sz="1836">
                <a:cs typeface="Segoe Sans Display" pitchFamily="2" charset="0"/>
              </a:rPr>
              <a:t>– developers can use any LLM they choose</a:t>
            </a:r>
          </a:p>
        </p:txBody>
      </p:sp>
      <p:sp>
        <p:nvSpPr>
          <p:cNvPr id="33" name="Rectangle: Rounded Corners 15">
            <a:extLst>
              <a:ext uri="{FF2B5EF4-FFF2-40B4-BE49-F238E27FC236}">
                <a16:creationId xmlns:a16="http://schemas.microsoft.com/office/drawing/2014/main" id="{09F51433-575E-F28A-9B65-2BB50FB5EA1A}"/>
              </a:ext>
              <a:ext uri="{C183D7F6-B498-43B3-948B-1728B52AA6E4}">
                <adec:decorative xmlns:adec="http://schemas.microsoft.com/office/drawing/2017/decorative" val="0"/>
              </a:ext>
            </a:extLst>
          </p:cNvPr>
          <p:cNvSpPr/>
          <p:nvPr/>
        </p:nvSpPr>
        <p:spPr>
          <a:xfrm>
            <a:off x="6119075" y="1902294"/>
            <a:ext cx="5722308" cy="452904"/>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 rIns="0" bIns="46630" numCol="1" spcCol="0" rtlCol="0" fromWordArt="0" anchor="t" anchorCtr="0" forceAA="0" compatLnSpc="1">
            <a:prstTxWarp prst="textNoShape">
              <a:avLst/>
            </a:prstTxWarp>
            <a:spAutoFit/>
          </a:bodyPr>
          <a:lstStyle/>
          <a:p>
            <a:pPr algn="ctr" defTabSz="951005">
              <a:spcBef>
                <a:spcPts val="612"/>
              </a:spcBef>
            </a:pPr>
            <a:r>
              <a:rPr lang="en-US" sz="1632">
                <a:gradFill>
                  <a:gsLst>
                    <a:gs pos="1399">
                      <a:srgbClr val="FFFFFF"/>
                    </a:gs>
                    <a:gs pos="17000">
                      <a:srgbClr val="FFFFFF"/>
                    </a:gs>
                  </a:gsLst>
                  <a:path path="circle">
                    <a:fillToRect l="100000" t="100000"/>
                  </a:path>
                </a:gradFill>
                <a:latin typeface="+mj-lt"/>
                <a:cs typeface="Segoe UI" panose="020B0502040204020203" pitchFamily="34" charset="0"/>
              </a:rPr>
              <a:t>@bot make a task for Babak from this</a:t>
            </a:r>
          </a:p>
        </p:txBody>
      </p:sp>
      <p:sp>
        <p:nvSpPr>
          <p:cNvPr id="35" name="Rectangle: Rounded Corners 12">
            <a:extLst>
              <a:ext uri="{FF2B5EF4-FFF2-40B4-BE49-F238E27FC236}">
                <a16:creationId xmlns:a16="http://schemas.microsoft.com/office/drawing/2014/main" id="{05055A6F-6448-E31E-1967-784276F10C87}"/>
              </a:ext>
              <a:ext uri="{C183D7F6-B498-43B3-948B-1728B52AA6E4}">
                <adec:decorative xmlns:adec="http://schemas.microsoft.com/office/drawing/2017/decorative" val="1"/>
              </a:ext>
            </a:extLst>
          </p:cNvPr>
          <p:cNvSpPr/>
          <p:nvPr/>
        </p:nvSpPr>
        <p:spPr>
          <a:xfrm>
            <a:off x="6119075" y="3139387"/>
            <a:ext cx="2862000" cy="1140153"/>
          </a:xfrm>
          <a:prstGeom prst="roundRect">
            <a:avLst>
              <a:gd name="adj" fmla="val 49213"/>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 rIns="0" bIns="46630" numCol="1" spcCol="0" rtlCol="0" fromWordArt="0" anchor="ctr" anchorCtr="0" forceAA="0" compatLnSpc="1">
            <a:prstTxWarp prst="textNoShape">
              <a:avLst/>
            </a:prstTxWarp>
            <a:noAutofit/>
          </a:bodyPr>
          <a:lstStyle/>
          <a:p>
            <a:pPr algn="ctr" defTabSz="951005" fontAlgn="base">
              <a:spcBef>
                <a:spcPts val="612"/>
              </a:spcBef>
              <a:spcAft>
                <a:spcPct val="0"/>
              </a:spcAft>
              <a:defRPr/>
            </a:pPr>
            <a:r>
              <a:rPr lang="en-US" sz="1632">
                <a:gradFill>
                  <a:gsLst>
                    <a:gs pos="1399">
                      <a:srgbClr val="FFFFFF"/>
                    </a:gs>
                    <a:gs pos="17000">
                      <a:srgbClr val="FFFFFF"/>
                    </a:gs>
                  </a:gsLst>
                  <a:path path="circle">
                    <a:fillToRect l="100000" t="100000"/>
                  </a:path>
                </a:gradFill>
                <a:latin typeface="+mj-lt"/>
                <a:cs typeface="Segoe UI" panose="020B0502040204020203" pitchFamily="34" charset="0"/>
              </a:rPr>
              <a:t>Copilot built with </a:t>
            </a:r>
            <a:br>
              <a:rPr lang="en-US" sz="1632">
                <a:gradFill>
                  <a:gsLst>
                    <a:gs pos="1399">
                      <a:srgbClr val="FFFFFF"/>
                    </a:gs>
                    <a:gs pos="17000">
                      <a:srgbClr val="FFFFFF"/>
                    </a:gs>
                  </a:gsLst>
                  <a:path path="circle">
                    <a:fillToRect l="100000" t="100000"/>
                  </a:path>
                </a:gradFill>
                <a:latin typeface="+mj-lt"/>
                <a:cs typeface="Segoe UI" panose="020B0502040204020203" pitchFamily="34" charset="0"/>
              </a:rPr>
            </a:br>
            <a:r>
              <a:rPr lang="en-US" sz="1632">
                <a:gradFill>
                  <a:gsLst>
                    <a:gs pos="1399">
                      <a:srgbClr val="FFFFFF"/>
                    </a:gs>
                    <a:gs pos="17000">
                      <a:srgbClr val="FFFFFF"/>
                    </a:gs>
                  </a:gsLst>
                  <a:path path="circle">
                    <a:fillToRect l="100000" t="100000"/>
                  </a:path>
                </a:gradFill>
                <a:latin typeface="+mj-lt"/>
                <a:cs typeface="Segoe UI" panose="020B0502040204020203" pitchFamily="34" charset="0"/>
              </a:rPr>
              <a:t>the  Teams AI Library</a:t>
            </a:r>
          </a:p>
        </p:txBody>
      </p:sp>
      <p:sp>
        <p:nvSpPr>
          <p:cNvPr id="37" name="Rectangle: Rounded Corners 15">
            <a:extLst>
              <a:ext uri="{FF2B5EF4-FFF2-40B4-BE49-F238E27FC236}">
                <a16:creationId xmlns:a16="http://schemas.microsoft.com/office/drawing/2014/main" id="{73DF1ED8-6AD6-F37E-22D1-9F060C8A397B}"/>
              </a:ext>
              <a:ext uri="{C183D7F6-B498-43B3-948B-1728B52AA6E4}">
                <adec:decorative xmlns:adec="http://schemas.microsoft.com/office/drawing/2017/decorative" val="0"/>
              </a:ext>
            </a:extLst>
          </p:cNvPr>
          <p:cNvSpPr/>
          <p:nvPr/>
        </p:nvSpPr>
        <p:spPr>
          <a:xfrm>
            <a:off x="9909258" y="3183528"/>
            <a:ext cx="1932859" cy="452904"/>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 rIns="0" bIns="46630" numCol="1" spcCol="0" rtlCol="0" fromWordArt="0" anchor="t" anchorCtr="0" forceAA="0" compatLnSpc="1">
            <a:prstTxWarp prst="textNoShape">
              <a:avLst/>
            </a:prstTxWarp>
            <a:spAutoFit/>
          </a:bodyPr>
          <a:lstStyle/>
          <a:p>
            <a:pPr algn="ctr" defTabSz="951005">
              <a:spcBef>
                <a:spcPts val="612"/>
              </a:spcBef>
            </a:pPr>
            <a:r>
              <a:rPr lang="en-US" sz="1632">
                <a:gradFill>
                  <a:gsLst>
                    <a:gs pos="1399">
                      <a:srgbClr val="FFFFFF"/>
                    </a:gs>
                    <a:gs pos="17000">
                      <a:srgbClr val="FFFFFF"/>
                    </a:gs>
                  </a:gsLst>
                  <a:path path="circle">
                    <a:fillToRect l="100000" t="100000"/>
                  </a:path>
                </a:gradFill>
                <a:latin typeface="+mj-lt"/>
                <a:cs typeface="Segoe UI" panose="020B0502040204020203" pitchFamily="34" charset="0"/>
              </a:rPr>
              <a:t>LLM</a:t>
            </a:r>
          </a:p>
        </p:txBody>
      </p:sp>
      <p:sp>
        <p:nvSpPr>
          <p:cNvPr id="39" name="Rectangle: Rounded Corners 15">
            <a:extLst>
              <a:ext uri="{FF2B5EF4-FFF2-40B4-BE49-F238E27FC236}">
                <a16:creationId xmlns:a16="http://schemas.microsoft.com/office/drawing/2014/main" id="{48F28F38-F995-6658-A6DE-26817A2FD21F}"/>
              </a:ext>
              <a:ext uri="{C183D7F6-B498-43B3-948B-1728B52AA6E4}">
                <adec:decorative xmlns:adec="http://schemas.microsoft.com/office/drawing/2017/decorative" val="0"/>
              </a:ext>
            </a:extLst>
          </p:cNvPr>
          <p:cNvSpPr/>
          <p:nvPr/>
        </p:nvSpPr>
        <p:spPr>
          <a:xfrm>
            <a:off x="9909257" y="3833723"/>
            <a:ext cx="1932860" cy="452904"/>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 rIns="0" bIns="46630" numCol="1" spcCol="0" rtlCol="0" fromWordArt="0" anchor="t" anchorCtr="0" forceAA="0" compatLnSpc="1">
            <a:prstTxWarp prst="textNoShape">
              <a:avLst/>
            </a:prstTxWarp>
            <a:spAutoFit/>
          </a:bodyPr>
          <a:lstStyle/>
          <a:p>
            <a:pPr algn="ctr" defTabSz="951005">
              <a:spcBef>
                <a:spcPts val="612"/>
              </a:spcBef>
            </a:pPr>
            <a:r>
              <a:rPr lang="en-US" sz="1632">
                <a:gradFill>
                  <a:gsLst>
                    <a:gs pos="1399">
                      <a:srgbClr val="FFFFFF"/>
                    </a:gs>
                    <a:gs pos="17000">
                      <a:srgbClr val="FFFFFF"/>
                    </a:gs>
                  </a:gsLst>
                  <a:path path="circle">
                    <a:fillToRect l="100000" t="100000"/>
                  </a:path>
                </a:gradFill>
                <a:latin typeface="+mj-lt"/>
                <a:cs typeface="Segoe UI" panose="020B0502040204020203" pitchFamily="34" charset="0"/>
              </a:rPr>
              <a:t>Microsoft 365</a:t>
            </a:r>
          </a:p>
        </p:txBody>
      </p:sp>
      <p:sp>
        <p:nvSpPr>
          <p:cNvPr id="41" name="Rectangle: Rounded Corners 15">
            <a:extLst>
              <a:ext uri="{FF2B5EF4-FFF2-40B4-BE49-F238E27FC236}">
                <a16:creationId xmlns:a16="http://schemas.microsoft.com/office/drawing/2014/main" id="{9F880A08-0BBD-7BCF-558E-092E07833CB9}"/>
              </a:ext>
              <a:ext uri="{C183D7F6-B498-43B3-948B-1728B52AA6E4}">
                <adec:decorative xmlns:adec="http://schemas.microsoft.com/office/drawing/2017/decorative" val="0"/>
              </a:ext>
            </a:extLst>
          </p:cNvPr>
          <p:cNvSpPr/>
          <p:nvPr/>
        </p:nvSpPr>
        <p:spPr>
          <a:xfrm>
            <a:off x="6119075" y="5075340"/>
            <a:ext cx="5722308" cy="452904"/>
          </a:xfrm>
          <a:prstGeom prst="roundRect">
            <a:avLst>
              <a:gd name="adj" fmla="val 50000"/>
            </a:avLst>
          </a:prstGeom>
          <a:gradFill flip="none" rotWithShape="1">
            <a:gsLst>
              <a:gs pos="0">
                <a:srgbClr val="0078D4"/>
              </a:gs>
              <a:gs pos="8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52" rIns="0" bIns="46630" numCol="1" spcCol="0" rtlCol="0" fromWordArt="0" anchor="t" anchorCtr="0" forceAA="0" compatLnSpc="1">
            <a:prstTxWarp prst="textNoShape">
              <a:avLst/>
            </a:prstTxWarp>
            <a:spAutoFit/>
          </a:bodyPr>
          <a:lstStyle/>
          <a:p>
            <a:pPr algn="ctr" defTabSz="951005">
              <a:spcBef>
                <a:spcPts val="612"/>
              </a:spcBef>
            </a:pPr>
            <a:r>
              <a:rPr lang="en-US" sz="1632">
                <a:gradFill>
                  <a:gsLst>
                    <a:gs pos="1399">
                      <a:srgbClr val="FFFFFF"/>
                    </a:gs>
                    <a:gs pos="17000">
                      <a:srgbClr val="FFFFFF"/>
                    </a:gs>
                  </a:gsLst>
                  <a:path path="circle">
                    <a:fillToRect l="100000" t="100000"/>
                  </a:path>
                </a:gradFill>
                <a:latin typeface="+mj-lt"/>
                <a:cs typeface="Segoe UI" panose="020B0502040204020203" pitchFamily="34" charset="0"/>
              </a:rPr>
              <a:t>Here’s the new task for Babak, everything look good</a:t>
            </a:r>
          </a:p>
        </p:txBody>
      </p:sp>
      <p:pic>
        <p:nvPicPr>
          <p:cNvPr id="3" name="Picture 2">
            <a:extLst>
              <a:ext uri="{FF2B5EF4-FFF2-40B4-BE49-F238E27FC236}">
                <a16:creationId xmlns:a16="http://schemas.microsoft.com/office/drawing/2014/main" id="{0F43E7A7-71E2-2FA2-19DF-0BC996F936A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rot="7276690">
            <a:off x="4628900" y="2464466"/>
            <a:ext cx="434115" cy="461741"/>
          </a:xfrm>
          <a:prstGeom prst="rect">
            <a:avLst/>
          </a:prstGeom>
        </p:spPr>
      </p:pic>
    </p:spTree>
    <p:extLst>
      <p:ext uri="{BB962C8B-B14F-4D97-AF65-F5344CB8AC3E}">
        <p14:creationId xmlns:p14="http://schemas.microsoft.com/office/powerpoint/2010/main" val="327032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50000" fill="hold" grpId="1" nodeType="withEffect">
                                  <p:stCondLst>
                                    <p:cond delay="200"/>
                                  </p:stCondLst>
                                  <p:childTnLst>
                                    <p:animMotion origin="layout" path="M -0.02786 0.00023 L -1.66667E-6 1.48148E-6 " pathEditMode="relative" rAng="0" ptsTypes="AA">
                                      <p:cBhvr>
                                        <p:cTn id="9" dur="700" fill="hold"/>
                                        <p:tgtEl>
                                          <p:spTgt spid="20"/>
                                        </p:tgtEl>
                                        <p:attrNameLst>
                                          <p:attrName>ppt_x</p:attrName>
                                          <p:attrName>ppt_y</p:attrName>
                                        </p:attrNameLst>
                                      </p:cBhvr>
                                      <p:rCtr x="1393" y="-23"/>
                                    </p:animMotion>
                                  </p:childTnLst>
                                </p:cTn>
                              </p:par>
                              <p:par>
                                <p:cTn id="10" presetID="10" presetClass="entr" presetSubtype="0" fill="hold" grpId="0" nodeType="withEffect">
                                  <p:stCondLst>
                                    <p:cond delay="3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50000" fill="hold" grpId="1" nodeType="withEffect">
                                  <p:stCondLst>
                                    <p:cond delay="300"/>
                                  </p:stCondLst>
                                  <p:childTnLst>
                                    <p:animMotion origin="layout" path="M -0.02786 0.00023 L -1.66667E-6 -2.22222E-6 " pathEditMode="relative" rAng="0" ptsTypes="AA">
                                      <p:cBhvr>
                                        <p:cTn id="14" dur="700" fill="hold"/>
                                        <p:tgtEl>
                                          <p:spTgt spid="23"/>
                                        </p:tgtEl>
                                        <p:attrNameLst>
                                          <p:attrName>ppt_x</p:attrName>
                                          <p:attrName>ppt_y</p:attrName>
                                        </p:attrNameLst>
                                      </p:cBhvr>
                                      <p:rCtr x="1393" y="-23"/>
                                    </p:animMotion>
                                  </p:childTnLst>
                                </p:cTn>
                              </p:par>
                              <p:par>
                                <p:cTn id="15" presetID="10" presetClass="entr" presetSubtype="0" fill="hold" grpId="0" nodeType="withEffect">
                                  <p:stCondLst>
                                    <p:cond delay="40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50000" fill="hold" grpId="1" nodeType="withEffect">
                                  <p:stCondLst>
                                    <p:cond delay="400"/>
                                  </p:stCondLst>
                                  <p:childTnLst>
                                    <p:animMotion origin="layout" path="M -0.02787 0.00023 L 4.79167E-6 -3.7037E-7 " pathEditMode="relative" rAng="0" ptsTypes="AA">
                                      <p:cBhvr>
                                        <p:cTn id="19" dur="700" fill="hold"/>
                                        <p:tgtEl>
                                          <p:spTgt spid="25"/>
                                        </p:tgtEl>
                                        <p:attrNameLst>
                                          <p:attrName>ppt_x</p:attrName>
                                          <p:attrName>ppt_y</p:attrName>
                                        </p:attrNameLst>
                                      </p:cBhvr>
                                      <p:rCtr x="1393" y="-23"/>
                                    </p:animMotion>
                                  </p:childTnLst>
                                </p:cTn>
                              </p:par>
                              <p:par>
                                <p:cTn id="20" presetID="10" presetClass="entr" presetSubtype="0" fill="hold" grpId="0" nodeType="withEffect">
                                  <p:stCondLst>
                                    <p:cond delay="5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42" presetClass="path" presetSubtype="0" decel="50000" fill="hold" grpId="1" nodeType="withEffect">
                                  <p:stCondLst>
                                    <p:cond delay="500"/>
                                  </p:stCondLst>
                                  <p:childTnLst>
                                    <p:animMotion origin="layout" path="M -0.02786 0.00023 L -1.66667E-6 -1.85185E-6 " pathEditMode="relative" rAng="0" ptsTypes="AA">
                                      <p:cBhvr>
                                        <p:cTn id="24" dur="700" fill="hold"/>
                                        <p:tgtEl>
                                          <p:spTgt spid="31"/>
                                        </p:tgtEl>
                                        <p:attrNameLst>
                                          <p:attrName>ppt_x</p:attrName>
                                          <p:attrName>ppt_y</p:attrName>
                                        </p:attrNameLst>
                                      </p:cBhvr>
                                      <p:rCtr x="1393" y="-23"/>
                                    </p:animMotion>
                                  </p:childTnLst>
                                </p:cTn>
                              </p:par>
                              <p:par>
                                <p:cTn id="25" presetID="53" presetClass="entr" presetSubtype="16" accel="50000" decel="50000" fill="hold" grpId="0" nodeType="withEffect">
                                  <p:stCondLst>
                                    <p:cond delay="500"/>
                                  </p:stCondLst>
                                  <p:childTnLst>
                                    <p:set>
                                      <p:cBhvr>
                                        <p:cTn id="26" dur="1" fill="hold">
                                          <p:stCondLst>
                                            <p:cond delay="0"/>
                                          </p:stCondLst>
                                        </p:cTn>
                                        <p:tgtEl>
                                          <p:spTgt spid="26"/>
                                        </p:tgtEl>
                                        <p:attrNameLst>
                                          <p:attrName>style.visibility</p:attrName>
                                        </p:attrNameLst>
                                      </p:cBhvr>
                                      <p:to>
                                        <p:strVal val="visible"/>
                                      </p:to>
                                    </p:set>
                                    <p:anim calcmode="lin" valueType="num">
                                      <p:cBhvr>
                                        <p:cTn id="27" dur="500" fill="hold"/>
                                        <p:tgtEl>
                                          <p:spTgt spid="26"/>
                                        </p:tgtEl>
                                        <p:attrNameLst>
                                          <p:attrName>ppt_w</p:attrName>
                                        </p:attrNameLst>
                                      </p:cBhvr>
                                      <p:tavLst>
                                        <p:tav tm="0">
                                          <p:val>
                                            <p:fltVal val="0"/>
                                          </p:val>
                                        </p:tav>
                                        <p:tav tm="100000">
                                          <p:val>
                                            <p:strVal val="#ppt_w"/>
                                          </p:val>
                                        </p:tav>
                                      </p:tavLst>
                                    </p:anim>
                                    <p:anim calcmode="lin" valueType="num">
                                      <p:cBhvr>
                                        <p:cTn id="28" dur="500" fill="hold"/>
                                        <p:tgtEl>
                                          <p:spTgt spid="26"/>
                                        </p:tgtEl>
                                        <p:attrNameLst>
                                          <p:attrName>ppt_h</p:attrName>
                                        </p:attrNameLst>
                                      </p:cBhvr>
                                      <p:tavLst>
                                        <p:tav tm="0">
                                          <p:val>
                                            <p:fltVal val="0"/>
                                          </p:val>
                                        </p:tav>
                                        <p:tav tm="100000">
                                          <p:val>
                                            <p:strVal val="#ppt_h"/>
                                          </p:val>
                                        </p:tav>
                                      </p:tavLst>
                                    </p:anim>
                                    <p:animEffect transition="in" filter="fade">
                                      <p:cBhvr>
                                        <p:cTn id="29" dur="500"/>
                                        <p:tgtEl>
                                          <p:spTgt spid="26"/>
                                        </p:tgtEl>
                                      </p:cBhvr>
                                    </p:animEffect>
                                  </p:childTnLst>
                                </p:cTn>
                              </p:par>
                              <p:par>
                                <p:cTn id="30" presetID="6" presetClass="emph" presetSubtype="0" decel="100000" autoRev="1" fill="hold" grpId="1" nodeType="withEffect">
                                  <p:stCondLst>
                                    <p:cond delay="500"/>
                                  </p:stCondLst>
                                  <p:childTnLst>
                                    <p:animScale>
                                      <p:cBhvr>
                                        <p:cTn id="31" dur="300" fill="hold"/>
                                        <p:tgtEl>
                                          <p:spTgt spid="26"/>
                                        </p:tgtEl>
                                      </p:cBhvr>
                                      <p:by x="120000" y="120000"/>
                                    </p:animScale>
                                  </p:childTnLst>
                                </p:cTn>
                              </p:par>
                              <p:par>
                                <p:cTn id="32" presetID="10" presetClass="entr" presetSubtype="0" fill="hold" grpId="0" nodeType="withEffect">
                                  <p:stCondLst>
                                    <p:cond delay="4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42" presetClass="path" presetSubtype="0" decel="100000" fill="hold" grpId="1" nodeType="withEffect">
                                  <p:stCondLst>
                                    <p:cond delay="400"/>
                                  </p:stCondLst>
                                  <p:childTnLst>
                                    <p:animMotion origin="layout" path="M 4.58333E-6 -2.59259E-6 L 4.58333E-6 0.03542 " pathEditMode="relative" rAng="0" ptsTypes="AA">
                                      <p:cBhvr>
                                        <p:cTn id="36" dur="700" spd="-100000" fill="hold"/>
                                        <p:tgtEl>
                                          <p:spTgt spid="24"/>
                                        </p:tgtEl>
                                        <p:attrNameLst>
                                          <p:attrName>ppt_x</p:attrName>
                                          <p:attrName>ppt_y</p:attrName>
                                        </p:attrNameLst>
                                      </p:cBhvr>
                                      <p:rCtr x="0" y="1759"/>
                                    </p:animMotion>
                                  </p:childTnLst>
                                </p:cTn>
                              </p:par>
                              <p:par>
                                <p:cTn id="37" presetID="10" presetClass="entr" presetSubtype="0" fill="hold" grpId="0" nodeType="withEffect">
                                  <p:stCondLst>
                                    <p:cond delay="60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42" presetClass="path" presetSubtype="0" decel="100000" fill="hold" grpId="1" nodeType="withEffect">
                                  <p:stCondLst>
                                    <p:cond delay="600"/>
                                  </p:stCondLst>
                                  <p:childTnLst>
                                    <p:animMotion origin="layout" path="M -4.58333E-6 -3.7037E-6 L -4.58333E-6 0.03542 " pathEditMode="relative" rAng="0" ptsTypes="AA">
                                      <p:cBhvr>
                                        <p:cTn id="41" dur="700" spd="-100000" fill="hold"/>
                                        <p:tgtEl>
                                          <p:spTgt spid="33"/>
                                        </p:tgtEl>
                                        <p:attrNameLst>
                                          <p:attrName>ppt_x</p:attrName>
                                          <p:attrName>ppt_y</p:attrName>
                                        </p:attrNameLst>
                                      </p:cBhvr>
                                      <p:rCtr x="0" y="1759"/>
                                    </p:animMotion>
                                  </p:childTnLst>
                                </p:cTn>
                              </p:par>
                              <p:par>
                                <p:cTn id="42" presetID="22" presetClass="entr" presetSubtype="1" fill="hold" nodeType="withEffect">
                                  <p:stCondLst>
                                    <p:cond delay="600"/>
                                  </p:stCondLst>
                                  <p:childTnLst>
                                    <p:set>
                                      <p:cBhvr>
                                        <p:cTn id="43" dur="1" fill="hold">
                                          <p:stCondLst>
                                            <p:cond delay="0"/>
                                          </p:stCondLst>
                                        </p:cTn>
                                        <p:tgtEl>
                                          <p:spTgt spid="34"/>
                                        </p:tgtEl>
                                        <p:attrNameLst>
                                          <p:attrName>style.visibility</p:attrName>
                                        </p:attrNameLst>
                                      </p:cBhvr>
                                      <p:to>
                                        <p:strVal val="visible"/>
                                      </p:to>
                                    </p:set>
                                    <p:animEffect transition="in" filter="wipe(up)">
                                      <p:cBhvr>
                                        <p:cTn id="44" dur="500"/>
                                        <p:tgtEl>
                                          <p:spTgt spid="34"/>
                                        </p:tgtEl>
                                      </p:cBhvr>
                                    </p:animEffect>
                                  </p:childTnLst>
                                </p:cTn>
                              </p:par>
                              <p:par>
                                <p:cTn id="45" presetID="42" presetClass="path" presetSubtype="0" decel="100000" fill="hold" nodeType="withEffect">
                                  <p:stCondLst>
                                    <p:cond delay="600"/>
                                  </p:stCondLst>
                                  <p:childTnLst>
                                    <p:animMotion origin="layout" path="M -1.45833E-6 4.07407E-6 L -1.45833E-6 0.03541 " pathEditMode="relative" rAng="0" ptsTypes="AA">
                                      <p:cBhvr>
                                        <p:cTn id="46" dur="700" spd="-100000" fill="hold"/>
                                        <p:tgtEl>
                                          <p:spTgt spid="34"/>
                                        </p:tgtEl>
                                        <p:attrNameLst>
                                          <p:attrName>ppt_x</p:attrName>
                                          <p:attrName>ppt_y</p:attrName>
                                        </p:attrNameLst>
                                      </p:cBhvr>
                                      <p:rCtr x="0" y="1759"/>
                                    </p:animMotion>
                                  </p:childTnLst>
                                </p:cTn>
                              </p:par>
                              <p:par>
                                <p:cTn id="47" presetID="22" presetClass="entr" presetSubtype="1" fill="hold" nodeType="withEffect">
                                  <p:stCondLst>
                                    <p:cond delay="600"/>
                                  </p:stCondLst>
                                  <p:childTnLst>
                                    <p:set>
                                      <p:cBhvr>
                                        <p:cTn id="48" dur="1" fill="hold">
                                          <p:stCondLst>
                                            <p:cond delay="0"/>
                                          </p:stCondLst>
                                        </p:cTn>
                                        <p:tgtEl>
                                          <p:spTgt spid="40"/>
                                        </p:tgtEl>
                                        <p:attrNameLst>
                                          <p:attrName>style.visibility</p:attrName>
                                        </p:attrNameLst>
                                      </p:cBhvr>
                                      <p:to>
                                        <p:strVal val="visible"/>
                                      </p:to>
                                    </p:set>
                                    <p:animEffect transition="in" filter="wipe(up)">
                                      <p:cBhvr>
                                        <p:cTn id="49" dur="500"/>
                                        <p:tgtEl>
                                          <p:spTgt spid="40"/>
                                        </p:tgtEl>
                                      </p:cBhvr>
                                    </p:animEffect>
                                  </p:childTnLst>
                                </p:cTn>
                              </p:par>
                              <p:par>
                                <p:cTn id="50" presetID="42" presetClass="path" presetSubtype="0" decel="100000" fill="hold" nodeType="withEffect">
                                  <p:stCondLst>
                                    <p:cond delay="600"/>
                                  </p:stCondLst>
                                  <p:childTnLst>
                                    <p:animMotion origin="layout" path="M -1.45833E-6 -3.7037E-7 L -1.45833E-6 0.03542 " pathEditMode="relative" rAng="0" ptsTypes="AA">
                                      <p:cBhvr>
                                        <p:cTn id="51" dur="700" spd="-100000" fill="hold"/>
                                        <p:tgtEl>
                                          <p:spTgt spid="40"/>
                                        </p:tgtEl>
                                        <p:attrNameLst>
                                          <p:attrName>ppt_x</p:attrName>
                                          <p:attrName>ppt_y</p:attrName>
                                        </p:attrNameLst>
                                      </p:cBhvr>
                                      <p:rCtr x="0" y="1759"/>
                                    </p:animMotion>
                                  </p:childTnLst>
                                </p:cTn>
                              </p:par>
                              <p:par>
                                <p:cTn id="52" presetID="10" presetClass="entr" presetSubtype="0" fill="hold" grpId="0" nodeType="withEffect">
                                  <p:stCondLst>
                                    <p:cond delay="60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par>
                                <p:cTn id="55" presetID="42" presetClass="path" presetSubtype="0" decel="100000" fill="hold" grpId="1" nodeType="withEffect">
                                  <p:stCondLst>
                                    <p:cond delay="600"/>
                                  </p:stCondLst>
                                  <p:childTnLst>
                                    <p:animMotion origin="layout" path="M 1.66667E-6 2.96296E-6 L 1.66667E-6 0.03541 " pathEditMode="relative" rAng="0" ptsTypes="AA">
                                      <p:cBhvr>
                                        <p:cTn id="56" dur="700" spd="-100000" fill="hold"/>
                                        <p:tgtEl>
                                          <p:spTgt spid="37"/>
                                        </p:tgtEl>
                                        <p:attrNameLst>
                                          <p:attrName>ppt_x</p:attrName>
                                          <p:attrName>ppt_y</p:attrName>
                                        </p:attrNameLst>
                                      </p:cBhvr>
                                      <p:rCtr x="0" y="1759"/>
                                    </p:animMotion>
                                  </p:childTnLst>
                                </p:cTn>
                              </p:par>
                              <p:par>
                                <p:cTn id="57" presetID="10" presetClass="entr" presetSubtype="0" fill="hold" grpId="0" nodeType="withEffect">
                                  <p:stCondLst>
                                    <p:cond delay="600"/>
                                  </p:stCondLst>
                                  <p:childTnLst>
                                    <p:set>
                                      <p:cBhvr>
                                        <p:cTn id="58" dur="1" fill="hold">
                                          <p:stCondLst>
                                            <p:cond delay="0"/>
                                          </p:stCondLst>
                                        </p:cTn>
                                        <p:tgtEl>
                                          <p:spTgt spid="39"/>
                                        </p:tgtEl>
                                        <p:attrNameLst>
                                          <p:attrName>style.visibility</p:attrName>
                                        </p:attrNameLst>
                                      </p:cBhvr>
                                      <p:to>
                                        <p:strVal val="visible"/>
                                      </p:to>
                                    </p:set>
                                    <p:animEffect transition="in" filter="fade">
                                      <p:cBhvr>
                                        <p:cTn id="59" dur="500"/>
                                        <p:tgtEl>
                                          <p:spTgt spid="39"/>
                                        </p:tgtEl>
                                      </p:cBhvr>
                                    </p:animEffect>
                                  </p:childTnLst>
                                </p:cTn>
                              </p:par>
                              <p:par>
                                <p:cTn id="60" presetID="42" presetClass="path" presetSubtype="0" decel="100000" fill="hold" grpId="1" nodeType="withEffect">
                                  <p:stCondLst>
                                    <p:cond delay="600"/>
                                  </p:stCondLst>
                                  <p:childTnLst>
                                    <p:animMotion origin="layout" path="M 1.66667E-6 -1.11111E-6 L 1.66667E-6 0.03542 " pathEditMode="relative" rAng="0" ptsTypes="AA">
                                      <p:cBhvr>
                                        <p:cTn id="61" dur="700" spd="-100000" fill="hold"/>
                                        <p:tgtEl>
                                          <p:spTgt spid="39"/>
                                        </p:tgtEl>
                                        <p:attrNameLst>
                                          <p:attrName>ppt_x</p:attrName>
                                          <p:attrName>ppt_y</p:attrName>
                                        </p:attrNameLst>
                                      </p:cBhvr>
                                      <p:rCtr x="0" y="1759"/>
                                    </p:animMotion>
                                  </p:childTnLst>
                                </p:cTn>
                              </p:par>
                              <p:par>
                                <p:cTn id="62" presetID="10" presetClass="entr" presetSubtype="0" fill="hold" grpId="0" nodeType="withEffect">
                                  <p:stCondLst>
                                    <p:cond delay="6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500"/>
                                        <p:tgtEl>
                                          <p:spTgt spid="41"/>
                                        </p:tgtEl>
                                      </p:cBhvr>
                                    </p:animEffect>
                                  </p:childTnLst>
                                </p:cTn>
                              </p:par>
                              <p:par>
                                <p:cTn id="65" presetID="42" presetClass="path" presetSubtype="0" decel="100000" fill="hold" grpId="1" nodeType="withEffect">
                                  <p:stCondLst>
                                    <p:cond delay="600"/>
                                  </p:stCondLst>
                                  <p:childTnLst>
                                    <p:animMotion origin="layout" path="M -4.58333E-6 2.59259E-6 L -4.58333E-6 0.03541 " pathEditMode="relative" rAng="0" ptsTypes="AA">
                                      <p:cBhvr>
                                        <p:cTn id="66" dur="700" spd="-100000" fill="hold"/>
                                        <p:tgtEl>
                                          <p:spTgt spid="41"/>
                                        </p:tgtEl>
                                        <p:attrNameLst>
                                          <p:attrName>ppt_x</p:attrName>
                                          <p:attrName>ppt_y</p:attrName>
                                        </p:attrNameLst>
                                      </p:cBhvr>
                                      <p:rCtr x="0" y="1759"/>
                                    </p:animMotion>
                                  </p:childTnLst>
                                </p:cTn>
                              </p:par>
                              <p:par>
                                <p:cTn id="67" presetID="10" presetClass="entr" presetSubtype="0" fill="hold" grpId="0" nodeType="withEffect">
                                  <p:stCondLst>
                                    <p:cond delay="60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42" presetClass="path" presetSubtype="0" decel="100000" fill="hold" grpId="1" nodeType="withEffect">
                                  <p:stCondLst>
                                    <p:cond delay="600"/>
                                  </p:stCondLst>
                                  <p:childTnLst>
                                    <p:animMotion origin="layout" path="M -1.25E-6 -3.33333E-6 L -1.25E-6 0.03542 " pathEditMode="relative" rAng="0" ptsTypes="AA">
                                      <p:cBhvr>
                                        <p:cTn id="71" dur="700" spd="-100000" fill="hold"/>
                                        <p:tgtEl>
                                          <p:spTgt spid="35"/>
                                        </p:tgtEl>
                                        <p:attrNameLst>
                                          <p:attrName>ppt_x</p:attrName>
                                          <p:attrName>ppt_y</p:attrName>
                                        </p:attrNameLst>
                                      </p:cBhvr>
                                      <p:rCtr x="0" y="1759"/>
                                    </p:animMotion>
                                  </p:childTnLst>
                                </p:cTn>
                              </p:par>
                              <p:par>
                                <p:cTn id="72" presetID="22" presetClass="entr" presetSubtype="8" fill="hold" nodeType="withEffect">
                                  <p:stCondLst>
                                    <p:cond delay="600"/>
                                  </p:stCondLst>
                                  <p:childTnLst>
                                    <p:set>
                                      <p:cBhvr>
                                        <p:cTn id="73" dur="1" fill="hold">
                                          <p:stCondLst>
                                            <p:cond delay="0"/>
                                          </p:stCondLst>
                                        </p:cTn>
                                        <p:tgtEl>
                                          <p:spTgt spid="36"/>
                                        </p:tgtEl>
                                        <p:attrNameLst>
                                          <p:attrName>style.visibility</p:attrName>
                                        </p:attrNameLst>
                                      </p:cBhvr>
                                      <p:to>
                                        <p:strVal val="visible"/>
                                      </p:to>
                                    </p:set>
                                    <p:animEffect transition="in" filter="wipe(left)">
                                      <p:cBhvr>
                                        <p:cTn id="74" dur="500"/>
                                        <p:tgtEl>
                                          <p:spTgt spid="36"/>
                                        </p:tgtEl>
                                      </p:cBhvr>
                                    </p:animEffect>
                                  </p:childTnLst>
                                </p:cTn>
                              </p:par>
                              <p:par>
                                <p:cTn id="75" presetID="42" presetClass="path" presetSubtype="0" decel="100000" fill="hold" nodeType="withEffect">
                                  <p:stCondLst>
                                    <p:cond delay="600"/>
                                  </p:stCondLst>
                                  <p:childTnLst>
                                    <p:animMotion origin="layout" path="M -2.08333E-6 2.96296E-6 L -2.08333E-6 0.03541 " pathEditMode="relative" rAng="0" ptsTypes="AA">
                                      <p:cBhvr>
                                        <p:cTn id="76" dur="700" spd="-100000" fill="hold"/>
                                        <p:tgtEl>
                                          <p:spTgt spid="36"/>
                                        </p:tgtEl>
                                        <p:attrNameLst>
                                          <p:attrName>ppt_x</p:attrName>
                                          <p:attrName>ppt_y</p:attrName>
                                        </p:attrNameLst>
                                      </p:cBhvr>
                                      <p:rCtr x="0" y="1759"/>
                                    </p:animMotion>
                                  </p:childTnLst>
                                </p:cTn>
                              </p:par>
                              <p:par>
                                <p:cTn id="77" presetID="22" presetClass="entr" presetSubtype="8" fill="hold" nodeType="withEffect">
                                  <p:stCondLst>
                                    <p:cond delay="600"/>
                                  </p:stCondLst>
                                  <p:childTnLst>
                                    <p:set>
                                      <p:cBhvr>
                                        <p:cTn id="78" dur="1" fill="hold">
                                          <p:stCondLst>
                                            <p:cond delay="0"/>
                                          </p:stCondLst>
                                        </p:cTn>
                                        <p:tgtEl>
                                          <p:spTgt spid="38"/>
                                        </p:tgtEl>
                                        <p:attrNameLst>
                                          <p:attrName>style.visibility</p:attrName>
                                        </p:attrNameLst>
                                      </p:cBhvr>
                                      <p:to>
                                        <p:strVal val="visible"/>
                                      </p:to>
                                    </p:set>
                                    <p:animEffect transition="in" filter="wipe(left)">
                                      <p:cBhvr>
                                        <p:cTn id="79" dur="500"/>
                                        <p:tgtEl>
                                          <p:spTgt spid="38"/>
                                        </p:tgtEl>
                                      </p:cBhvr>
                                    </p:animEffect>
                                  </p:childTnLst>
                                </p:cTn>
                              </p:par>
                              <p:par>
                                <p:cTn id="80" presetID="42" presetClass="path" presetSubtype="0" decel="100000" fill="hold" nodeType="withEffect">
                                  <p:stCondLst>
                                    <p:cond delay="600"/>
                                  </p:stCondLst>
                                  <p:childTnLst>
                                    <p:animMotion origin="layout" path="M -2.08333E-6 -1.11111E-6 L -2.08333E-6 0.03542 " pathEditMode="relative" rAng="0" ptsTypes="AA">
                                      <p:cBhvr>
                                        <p:cTn id="81" dur="700" spd="-100000" fill="hold"/>
                                        <p:tgtEl>
                                          <p:spTgt spid="38"/>
                                        </p:tgtEl>
                                        <p:attrNameLst>
                                          <p:attrName>ppt_x</p:attrName>
                                          <p:attrName>ppt_y</p:attrName>
                                        </p:attrNameLst>
                                      </p:cBhvr>
                                      <p:rCtr x="0" y="1759"/>
                                    </p:animMotion>
                                  </p:childTnLst>
                                </p:cTn>
                              </p:par>
                              <p:par>
                                <p:cTn id="82" presetID="10" presetClass="entr" presetSubtype="0" fill="hold" grpId="0" nodeType="withEffect">
                                  <p:stCondLst>
                                    <p:cond delay="10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par>
                                <p:cTn id="85" presetID="42" presetClass="path" presetSubtype="0" decel="100000" fill="hold" grpId="1" nodeType="withEffect">
                                  <p:stCondLst>
                                    <p:cond delay="100"/>
                                  </p:stCondLst>
                                  <p:childTnLst>
                                    <p:animMotion origin="layout" path="M 1.25E-6 1.85185E-6 L 1.25E-6 0.03541 " pathEditMode="relative" rAng="0" ptsTypes="AA">
                                      <p:cBhvr>
                                        <p:cTn id="86" dur="700" spd="-100000" fill="hold"/>
                                        <p:tgtEl>
                                          <p:spTgt spid="11"/>
                                        </p:tgtEl>
                                        <p:attrNameLst>
                                          <p:attrName>ppt_x</p:attrName>
                                          <p:attrName>ppt_y</p:attrName>
                                        </p:attrNameLst>
                                      </p:cBhvr>
                                      <p:rCtr x="0" y="1759"/>
                                    </p:animMotion>
                                  </p:childTnLst>
                                </p:cTn>
                              </p:par>
                              <p:par>
                                <p:cTn id="87" presetID="53" presetClass="entr" presetSubtype="16" accel="50000" decel="50000" fill="hold" grpId="0" nodeType="withEffect">
                                  <p:stCondLst>
                                    <p:cond delay="300"/>
                                  </p:stCondLst>
                                  <p:childTnLst>
                                    <p:set>
                                      <p:cBhvr>
                                        <p:cTn id="88" dur="1" fill="hold">
                                          <p:stCondLst>
                                            <p:cond delay="0"/>
                                          </p:stCondLst>
                                        </p:cTn>
                                        <p:tgtEl>
                                          <p:spTgt spid="22"/>
                                        </p:tgtEl>
                                        <p:attrNameLst>
                                          <p:attrName>style.visibility</p:attrName>
                                        </p:attrNameLst>
                                      </p:cBhvr>
                                      <p:to>
                                        <p:strVal val="visible"/>
                                      </p:to>
                                    </p:set>
                                    <p:anim calcmode="lin" valueType="num">
                                      <p:cBhvr>
                                        <p:cTn id="89" dur="500" fill="hold"/>
                                        <p:tgtEl>
                                          <p:spTgt spid="22"/>
                                        </p:tgtEl>
                                        <p:attrNameLst>
                                          <p:attrName>ppt_w</p:attrName>
                                        </p:attrNameLst>
                                      </p:cBhvr>
                                      <p:tavLst>
                                        <p:tav tm="0">
                                          <p:val>
                                            <p:fltVal val="0"/>
                                          </p:val>
                                        </p:tav>
                                        <p:tav tm="100000">
                                          <p:val>
                                            <p:strVal val="#ppt_w"/>
                                          </p:val>
                                        </p:tav>
                                      </p:tavLst>
                                    </p:anim>
                                    <p:anim calcmode="lin" valueType="num">
                                      <p:cBhvr>
                                        <p:cTn id="90" dur="500" fill="hold"/>
                                        <p:tgtEl>
                                          <p:spTgt spid="22"/>
                                        </p:tgtEl>
                                        <p:attrNameLst>
                                          <p:attrName>ppt_h</p:attrName>
                                        </p:attrNameLst>
                                      </p:cBhvr>
                                      <p:tavLst>
                                        <p:tav tm="0">
                                          <p:val>
                                            <p:fltVal val="0"/>
                                          </p:val>
                                        </p:tav>
                                        <p:tav tm="100000">
                                          <p:val>
                                            <p:strVal val="#ppt_h"/>
                                          </p:val>
                                        </p:tav>
                                      </p:tavLst>
                                    </p:anim>
                                    <p:animEffect transition="in" filter="fade">
                                      <p:cBhvr>
                                        <p:cTn id="91" dur="500"/>
                                        <p:tgtEl>
                                          <p:spTgt spid="22"/>
                                        </p:tgtEl>
                                      </p:cBhvr>
                                    </p:animEffect>
                                  </p:childTnLst>
                                </p:cTn>
                              </p:par>
                              <p:par>
                                <p:cTn id="92" presetID="6" presetClass="emph" presetSubtype="0" decel="100000" autoRev="1" fill="hold" grpId="1" nodeType="withEffect">
                                  <p:stCondLst>
                                    <p:cond delay="300"/>
                                  </p:stCondLst>
                                  <p:childTnLst>
                                    <p:animScale>
                                      <p:cBhvr>
                                        <p:cTn id="93" dur="300" fill="hold"/>
                                        <p:tgtEl>
                                          <p:spTgt spid="22"/>
                                        </p:tgtEl>
                                      </p:cBhvr>
                                      <p:by x="120000" y="120000"/>
                                    </p:animScale>
                                  </p:childTnLst>
                                </p:cTn>
                              </p:par>
                              <p:par>
                                <p:cTn id="94" presetID="53" presetClass="entr" presetSubtype="16" accel="50000" decel="50000" fill="hold" grpId="0" nodeType="withEffect">
                                  <p:stCondLst>
                                    <p:cond delay="200"/>
                                  </p:stCondLst>
                                  <p:childTnLst>
                                    <p:set>
                                      <p:cBhvr>
                                        <p:cTn id="95" dur="1" fill="hold">
                                          <p:stCondLst>
                                            <p:cond delay="0"/>
                                          </p:stCondLst>
                                        </p:cTn>
                                        <p:tgtEl>
                                          <p:spTgt spid="13"/>
                                        </p:tgtEl>
                                        <p:attrNameLst>
                                          <p:attrName>style.visibility</p:attrName>
                                        </p:attrNameLst>
                                      </p:cBhvr>
                                      <p:to>
                                        <p:strVal val="visible"/>
                                      </p:to>
                                    </p:set>
                                    <p:anim calcmode="lin" valueType="num">
                                      <p:cBhvr>
                                        <p:cTn id="96" dur="500" fill="hold"/>
                                        <p:tgtEl>
                                          <p:spTgt spid="13"/>
                                        </p:tgtEl>
                                        <p:attrNameLst>
                                          <p:attrName>ppt_w</p:attrName>
                                        </p:attrNameLst>
                                      </p:cBhvr>
                                      <p:tavLst>
                                        <p:tav tm="0">
                                          <p:val>
                                            <p:fltVal val="0"/>
                                          </p:val>
                                        </p:tav>
                                        <p:tav tm="100000">
                                          <p:val>
                                            <p:strVal val="#ppt_w"/>
                                          </p:val>
                                        </p:tav>
                                      </p:tavLst>
                                    </p:anim>
                                    <p:anim calcmode="lin" valueType="num">
                                      <p:cBhvr>
                                        <p:cTn id="97" dur="500" fill="hold"/>
                                        <p:tgtEl>
                                          <p:spTgt spid="13"/>
                                        </p:tgtEl>
                                        <p:attrNameLst>
                                          <p:attrName>ppt_h</p:attrName>
                                        </p:attrNameLst>
                                      </p:cBhvr>
                                      <p:tavLst>
                                        <p:tav tm="0">
                                          <p:val>
                                            <p:fltVal val="0"/>
                                          </p:val>
                                        </p:tav>
                                        <p:tav tm="100000">
                                          <p:val>
                                            <p:strVal val="#ppt_h"/>
                                          </p:val>
                                        </p:tav>
                                      </p:tavLst>
                                    </p:anim>
                                    <p:animEffect transition="in" filter="fade">
                                      <p:cBhvr>
                                        <p:cTn id="98" dur="500"/>
                                        <p:tgtEl>
                                          <p:spTgt spid="13"/>
                                        </p:tgtEl>
                                      </p:cBhvr>
                                    </p:animEffect>
                                  </p:childTnLst>
                                </p:cTn>
                              </p:par>
                              <p:par>
                                <p:cTn id="99" presetID="6" presetClass="emph" presetSubtype="0" decel="100000" autoRev="1" fill="hold" grpId="1" nodeType="withEffect">
                                  <p:stCondLst>
                                    <p:cond delay="200"/>
                                  </p:stCondLst>
                                  <p:childTnLst>
                                    <p:animScale>
                                      <p:cBhvr>
                                        <p:cTn id="100" dur="300" fill="hold"/>
                                        <p:tgtEl>
                                          <p:spTgt spid="1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3" grpId="0" animBg="1"/>
      <p:bldP spid="13" grpId="1" animBg="1"/>
      <p:bldP spid="20" grpId="0"/>
      <p:bldP spid="20" grpId="1"/>
      <p:bldP spid="22" grpId="0" animBg="1"/>
      <p:bldP spid="22" grpId="1" animBg="1"/>
      <p:bldP spid="23" grpId="0"/>
      <p:bldP spid="23" grpId="1"/>
      <p:bldP spid="24" grpId="0" animBg="1"/>
      <p:bldP spid="24" grpId="1" animBg="1"/>
      <p:bldP spid="25" grpId="0"/>
      <p:bldP spid="25" grpId="1"/>
      <p:bldP spid="26" grpId="0" animBg="1"/>
      <p:bldP spid="26" grpId="1" animBg="1"/>
      <p:bldP spid="31" grpId="0"/>
      <p:bldP spid="31" grpId="1"/>
      <p:bldP spid="33" grpId="0" animBg="1"/>
      <p:bldP spid="33" grpId="1" animBg="1"/>
      <p:bldP spid="35" grpId="0" animBg="1"/>
      <p:bldP spid="35" grpId="1" animBg="1"/>
      <p:bldP spid="37" grpId="0" animBg="1"/>
      <p:bldP spid="37" grpId="1" animBg="1"/>
      <p:bldP spid="39" grpId="0" animBg="1"/>
      <p:bldP spid="39" grpId="1" animBg="1"/>
      <p:bldP spid="41" grpId="0" animBg="1"/>
      <p:bldP spid="41" grpId="1" animBg="1"/>
    </p:bldLst>
  </p:timing>
</p:sld>
</file>

<file path=ppt/theme/theme1.xml><?xml version="1.0" encoding="utf-8"?>
<a:theme xmlns:a="http://schemas.openxmlformats.org/drawingml/2006/main" name="WHITE TEMPLATE">
  <a:themeElements>
    <a:clrScheme name="Copilot Camp">
      <a:dk1>
        <a:srgbClr val="091F2C"/>
      </a:dk1>
      <a:lt1>
        <a:sysClr val="window" lastClr="FFFFFF"/>
      </a:lt1>
      <a:dk2>
        <a:srgbClr val="000000"/>
      </a:dk2>
      <a:lt2>
        <a:srgbClr val="E8E8E8"/>
      </a:lt2>
      <a:accent1>
        <a:srgbClr val="5D5BD4"/>
      </a:accent1>
      <a:accent2>
        <a:srgbClr val="9FA2FC"/>
      </a:accent2>
      <a:accent3>
        <a:srgbClr val="E97132"/>
      </a:accent3>
      <a:accent4>
        <a:srgbClr val="CC0000"/>
      </a:accent4>
      <a:accent5>
        <a:srgbClr val="3399FF"/>
      </a:accent5>
      <a:accent6>
        <a:srgbClr val="00CC00"/>
      </a:accent6>
      <a:hlink>
        <a:srgbClr val="96607D"/>
      </a:hlink>
      <a:folHlink>
        <a:srgbClr val="96607D"/>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pilot Camp presentation.potx" id="{24CA0C36-123A-46CB-B5C5-C300CE9EF7CA}" vid="{76A3931D-DBBC-428D-9837-B67130D283C6}"/>
    </a:ext>
  </a:extLst>
</a:theme>
</file>

<file path=ppt/theme/theme2.xml><?xml version="1.0" encoding="utf-8"?>
<a:theme xmlns:a="http://schemas.openxmlformats.org/drawingml/2006/main" name="DARK GRAY TEMPLATE">
  <a:themeElements>
    <a:clrScheme name="Copilot Camp">
      <a:dk1>
        <a:srgbClr val="091F2C"/>
      </a:dk1>
      <a:lt1>
        <a:sysClr val="window" lastClr="FFFFFF"/>
      </a:lt1>
      <a:dk2>
        <a:srgbClr val="000000"/>
      </a:dk2>
      <a:lt2>
        <a:srgbClr val="E8E8E8"/>
      </a:lt2>
      <a:accent1>
        <a:srgbClr val="5D5BD4"/>
      </a:accent1>
      <a:accent2>
        <a:srgbClr val="9FA2FC"/>
      </a:accent2>
      <a:accent3>
        <a:srgbClr val="E97132"/>
      </a:accent3>
      <a:accent4>
        <a:srgbClr val="CC0000"/>
      </a:accent4>
      <a:accent5>
        <a:srgbClr val="3399FF"/>
      </a:accent5>
      <a:accent6>
        <a:srgbClr val="00CC00"/>
      </a:accent6>
      <a:hlink>
        <a:srgbClr val="96607D"/>
      </a:hlink>
      <a:folHlink>
        <a:srgbClr val="96607D"/>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Copilot Camp presentation.potx" id="{24CA0C36-123A-46CB-B5C5-C300CE9EF7CA}" vid="{B5EC2C68-7DB7-4809-A4D0-E18391EAA562}"/>
    </a:ext>
  </a:extLst>
</a:theme>
</file>

<file path=ppt/theme/theme3.xml><?xml version="1.0" encoding="utf-8"?>
<a:theme xmlns:a="http://schemas.openxmlformats.org/drawingml/2006/main" name="Copilot Developer Camp 16:9 Template Dark">
  <a:themeElements>
    <a:clrScheme name="Custom 2">
      <a:dk1>
        <a:srgbClr val="000000"/>
      </a:dk1>
      <a:lt1>
        <a:srgbClr val="FFFFFF"/>
      </a:lt1>
      <a:dk2>
        <a:srgbClr val="000000"/>
      </a:dk2>
      <a:lt2>
        <a:srgbClr val="FFFFFF"/>
      </a:lt2>
      <a:accent1>
        <a:srgbClr val="C382FA"/>
      </a:accent1>
      <a:accent2>
        <a:srgbClr val="AD53E4"/>
      </a:accent2>
      <a:accent3>
        <a:srgbClr val="F35F86"/>
      </a:accent3>
      <a:accent4>
        <a:srgbClr val="FA9563"/>
      </a:accent4>
      <a:accent5>
        <a:srgbClr val="53B470"/>
      </a:accent5>
      <a:accent6>
        <a:srgbClr val="29B3F7"/>
      </a:accent6>
      <a:hlink>
        <a:srgbClr val="C382FA"/>
      </a:hlink>
      <a:folHlink>
        <a:srgbClr val="AD53E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4.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 3  -  Read-Only" id="{B4AC4095-FF8E-45FB-88C7-C680A701071C}" vid="{591FDF32-8A62-4382-A506-F227B17CA4F1}"/>
    </a:ext>
  </a:extLst>
</a:theme>
</file>

<file path=ppt/theme/theme5.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791960B78BB6546956448B9883FC68B" ma:contentTypeVersion="16" ma:contentTypeDescription="Create a new document." ma:contentTypeScope="" ma:versionID="36fb21f45fa2ec00745bf01a7468aa4e">
  <xsd:schema xmlns:xsd="http://www.w3.org/2001/XMLSchema" xmlns:xs="http://www.w3.org/2001/XMLSchema" xmlns:p="http://schemas.microsoft.com/office/2006/metadata/properties" xmlns:ns1="http://schemas.microsoft.com/sharepoint/v3" xmlns:ns2="9234c5e2-589e-4687-a098-5c92d6cd93d0" xmlns:ns3="c317b3b7-5ab7-4b4f-b00d-fe301c6647c6" targetNamespace="http://schemas.microsoft.com/office/2006/metadata/properties" ma:root="true" ma:fieldsID="70aafad6a305f4e94f1ab5b9ea9574a0" ns1:_="" ns2:_="" ns3:_="">
    <xsd:import namespace="http://schemas.microsoft.com/sharepoint/v3"/>
    <xsd:import namespace="9234c5e2-589e-4687-a098-5c92d6cd93d0"/>
    <xsd:import namespace="c317b3b7-5ab7-4b4f-b00d-fe301c6647c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34c5e2-589e-4687-a098-5c92d6cd93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317b3b7-5ab7-4b4f-b00d-fe301c6647c6"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9459323-0166-4dcc-9763-639139dda53e}" ma:internalName="TaxCatchAll" ma:showField="CatchAllData" ma:web="c317b3b7-5ab7-4b4f-b00d-fe301c6647c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9234c5e2-589e-4687-a098-5c92d6cd93d0">
      <Terms xmlns="http://schemas.microsoft.com/office/infopath/2007/PartnerControls"/>
    </lcf76f155ced4ddcb4097134ff3c332f>
    <TaxCatchAll xmlns="c317b3b7-5ab7-4b4f-b00d-fe301c6647c6" xsi:nil="true"/>
  </documentManagement>
</p:properties>
</file>

<file path=customXml/itemProps1.xml><?xml version="1.0" encoding="utf-8"?>
<ds:datastoreItem xmlns:ds="http://schemas.openxmlformats.org/officeDocument/2006/customXml" ds:itemID="{F7B8E7C8-FBD6-42FA-84B6-F717879865BF}"/>
</file>

<file path=customXml/itemProps2.xml><?xml version="1.0" encoding="utf-8"?>
<ds:datastoreItem xmlns:ds="http://schemas.openxmlformats.org/officeDocument/2006/customXml" ds:itemID="{35F3FF54-4379-44DC-BE5F-B714AF426BC2}"/>
</file>

<file path=customXml/itemProps3.xml><?xml version="1.0" encoding="utf-8"?>
<ds:datastoreItem xmlns:ds="http://schemas.openxmlformats.org/officeDocument/2006/customXml" ds:itemID="{D34F5EF6-D6DB-4549-8A05-3271755E290F}"/>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Copilot Camp presentation</Template>
  <TotalTime>0</TotalTime>
  <Words>2367</Words>
  <Application>Microsoft Office PowerPoint</Application>
  <PresentationFormat>Custom</PresentationFormat>
  <Paragraphs>252</Paragraphs>
  <Slides>24</Slides>
  <Notes>22</Notes>
  <HiddenSlides>4</HiddenSlides>
  <MMClips>0</MMClips>
  <ScaleCrop>false</ScaleCrop>
  <HeadingPairs>
    <vt:vector size="6" baseType="variant">
      <vt:variant>
        <vt:lpstr>Fonts Used</vt:lpstr>
      </vt:variant>
      <vt:variant>
        <vt:i4>15</vt:i4>
      </vt:variant>
      <vt:variant>
        <vt:lpstr>Theme</vt:lpstr>
      </vt:variant>
      <vt:variant>
        <vt:i4>5</vt:i4>
      </vt:variant>
      <vt:variant>
        <vt:lpstr>Slide Titles</vt:lpstr>
      </vt:variant>
      <vt:variant>
        <vt:i4>24</vt:i4>
      </vt:variant>
    </vt:vector>
  </HeadingPairs>
  <TitlesOfParts>
    <vt:vector size="44" baseType="lpstr">
      <vt:lpstr>Aptos</vt:lpstr>
      <vt:lpstr>Arial</vt:lpstr>
      <vt:lpstr>Calibri</vt:lpstr>
      <vt:lpstr>Consolas</vt:lpstr>
      <vt:lpstr>Segoe Sans Display</vt:lpstr>
      <vt:lpstr>Segoe Sans Display Semibold</vt:lpstr>
      <vt:lpstr>Segoe UI</vt:lpstr>
      <vt:lpstr>Segoe UI Light</vt:lpstr>
      <vt:lpstr>Segoe UI Semibold</vt:lpstr>
      <vt:lpstr>Segoe UI Semibold (Headings)</vt:lpstr>
      <vt:lpstr>Segoe UI Semilight</vt:lpstr>
      <vt:lpstr>Segoe UI Variable Display Semib</vt:lpstr>
      <vt:lpstr>Söhne</vt:lpstr>
      <vt:lpstr>Times</vt:lpstr>
      <vt:lpstr>Wingdings</vt:lpstr>
      <vt:lpstr>WHITE TEMPLATE</vt:lpstr>
      <vt:lpstr>DARK GRAY TEMPLATE</vt:lpstr>
      <vt:lpstr>Copilot Developer Camp 16:9 Template Dark</vt:lpstr>
      <vt:lpstr>1_Microsoft Build 16:9 Template Dark</vt:lpstr>
      <vt:lpstr>Microsoft Build 16:9 Template Dark</vt:lpstr>
      <vt:lpstr>PowerPoint Presentation</vt:lpstr>
      <vt:lpstr>Building Custom Engine Agents for Microsoft 365 Copilot</vt:lpstr>
      <vt:lpstr>PowerPoint Presentation</vt:lpstr>
      <vt:lpstr>Copilot extensions</vt:lpstr>
      <vt:lpstr>Copilot extensions</vt:lpstr>
      <vt:lpstr>Building your custom engine agents</vt:lpstr>
      <vt:lpstr>Before</vt:lpstr>
      <vt:lpstr>With the Teams AI Library</vt:lpstr>
      <vt:lpstr>Conversational and contextual</vt:lpstr>
      <vt:lpstr>Get started in 4 simple steps</vt:lpstr>
      <vt:lpstr>1. AI components</vt:lpstr>
      <vt:lpstr>2. Application</vt:lpstr>
      <vt:lpstr>3. Prompts</vt:lpstr>
      <vt:lpstr>4a. Planner</vt:lpstr>
      <vt:lpstr>Demo</vt:lpstr>
      <vt:lpstr>Demo</vt:lpstr>
      <vt:lpstr>Demo</vt:lpstr>
      <vt:lpstr>Powered by AI Kit</vt:lpstr>
      <vt:lpstr>Demo</vt:lpstr>
      <vt:lpstr>Action handlers</vt:lpstr>
      <vt:lpstr>Demo</vt:lpstr>
      <vt:lpstr>Your copilot checklist</vt:lpstr>
      <vt:lpstr>PowerPoint Presentation</vt:lpstr>
      <vt:lpstr>https://aka.ms/CopilotDevCamp</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2024-09-27T16:12:00Z</dcterms:created>
  <dcterms:modified xsi:type="dcterms:W3CDTF">2024-09-27T16:12:22Z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Application">
    <vt:lpwstr>Microsoft Azure Information Protection</vt:lpwstr>
  </property>
  <property fmtid="{D5CDD505-2E9C-101B-9397-08002B2CF9AE}" pid="3" name="MSIP_Label_f42aa342-8706-4288-bd11-ebb85995028c_Enabled">
    <vt:lpwstr>True</vt:lpwstr>
  </property>
  <property fmtid="{D5CDD505-2E9C-101B-9397-08002B2CF9AE}" pid="4" name="MediaServiceImageTags">
    <vt:lpwstr/>
  </property>
  <property fmtid="{D5CDD505-2E9C-101B-9397-08002B2CF9AE}" pid="5" name="ContentTypeId">
    <vt:lpwstr>0x0101005791960B78BB6546956448B9883FC68B</vt:lpwstr>
  </property>
  <property fmtid="{D5CDD505-2E9C-101B-9397-08002B2CF9AE}" pid="6" name="Audience">
    <vt:lpwstr/>
  </property>
  <property fmtid="{D5CDD505-2E9C-101B-9397-08002B2CF9AE}" pid="7" name="MSIP_Label_f42aa342-8706-4288-bd11-ebb85995028c_SetDate">
    <vt:lpwstr>2018-03-22T15:06:41.6586787Z</vt:lpwstr>
  </property>
  <property fmtid="{D5CDD505-2E9C-101B-9397-08002B2CF9AE}" pid="8" name="MSIP_Label_f42aa342-8706-4288-bd11-ebb85995028c_Name">
    <vt:lpwstr>General</vt:lpwstr>
  </property>
  <property fmtid="{D5CDD505-2E9C-101B-9397-08002B2CF9AE}" pid="9" name="MSIP_Label_f42aa342-8706-4288-bd11-ebb85995028c_SiteId">
    <vt:lpwstr>72f988bf-86f1-41af-91ab-2d7cd011db47</vt:lpwstr>
  </property>
  <property fmtid="{D5CDD505-2E9C-101B-9397-08002B2CF9AE}" pid="10" name="Campaign">
    <vt:lpwstr/>
  </property>
  <property fmtid="{D5CDD505-2E9C-101B-9397-08002B2CF9AE}" pid="11" name="MSIP_Label_f42aa342-8706-4288-bd11-ebb85995028c_Extended_MSFT_Method">
    <vt:lpwstr>Automatic</vt:lpwstr>
  </property>
  <property fmtid="{D5CDD505-2E9C-101B-9397-08002B2CF9AE}" pid="12" name="Track">
    <vt:lpwstr/>
  </property>
  <property fmtid="{D5CDD505-2E9C-101B-9397-08002B2CF9AE}" pid="13" name="MSIP_Label_f42aa342-8706-4288-bd11-ebb85995028c_Owner">
    <vt:lpwstr>rogerman@microsoft.com</vt:lpwstr>
  </property>
  <property fmtid="{D5CDD505-2E9C-101B-9397-08002B2CF9AE}" pid="14" name="Event Venue">
    <vt:lpwstr/>
  </property>
  <property fmtid="{D5CDD505-2E9C-101B-9397-08002B2CF9AE}" pid="15" name="IsMyDocuments">
    <vt:bool>true</vt:bool>
  </property>
  <property fmtid="{D5CDD505-2E9C-101B-9397-08002B2CF9AE}" pid="16" name="Sensitivity">
    <vt:lpwstr>General</vt:lpwstr>
  </property>
  <property fmtid="{D5CDD505-2E9C-101B-9397-08002B2CF9AE}" pid="17" name="Product">
    <vt:lpwstr/>
  </property>
  <property fmtid="{D5CDD505-2E9C-101B-9397-08002B2CF9AE}" pid="18" name="Event Location">
    <vt:lpwstr/>
  </property>
  <property fmtid="{D5CDD505-2E9C-101B-9397-08002B2CF9AE}" pid="19" name="Event1">
    <vt:lpwstr>622;#Unassigned|2c8af875-f38a-40b8-a0a9-056aed3fc8c0</vt:lpwstr>
  </property>
</Properties>
</file>